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8.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85" r:id="rId1"/>
  </p:sldMasterIdLst>
  <p:notesMasterIdLst>
    <p:notesMasterId r:id="rId40"/>
  </p:notesMasterIdLst>
  <p:handoutMasterIdLst>
    <p:handoutMasterId r:id="rId41"/>
  </p:handoutMasterIdLst>
  <p:sldIdLst>
    <p:sldId id="3881" r:id="rId2"/>
    <p:sldId id="3965" r:id="rId3"/>
    <p:sldId id="3952" r:id="rId4"/>
    <p:sldId id="3953" r:id="rId5"/>
    <p:sldId id="3954" r:id="rId6"/>
    <p:sldId id="3955" r:id="rId7"/>
    <p:sldId id="3956" r:id="rId8"/>
    <p:sldId id="3957" r:id="rId9"/>
    <p:sldId id="3958" r:id="rId10"/>
    <p:sldId id="3959" r:id="rId11"/>
    <p:sldId id="3960" r:id="rId12"/>
    <p:sldId id="3961" r:id="rId13"/>
    <p:sldId id="3962" r:id="rId14"/>
    <p:sldId id="3963" r:id="rId15"/>
    <p:sldId id="3964" r:id="rId16"/>
    <p:sldId id="3986" r:id="rId17"/>
    <p:sldId id="3966" r:id="rId18"/>
    <p:sldId id="3967" r:id="rId19"/>
    <p:sldId id="3968" r:id="rId20"/>
    <p:sldId id="3969" r:id="rId21"/>
    <p:sldId id="3970" r:id="rId22"/>
    <p:sldId id="3971" r:id="rId23"/>
    <p:sldId id="3972" r:id="rId24"/>
    <p:sldId id="3973" r:id="rId25"/>
    <p:sldId id="3974" r:id="rId26"/>
    <p:sldId id="3975" r:id="rId27"/>
    <p:sldId id="3976" r:id="rId28"/>
    <p:sldId id="3977" r:id="rId29"/>
    <p:sldId id="3978" r:id="rId30"/>
    <p:sldId id="3979" r:id="rId31"/>
    <p:sldId id="3980" r:id="rId32"/>
    <p:sldId id="3981" r:id="rId33"/>
    <p:sldId id="3982" r:id="rId34"/>
    <p:sldId id="3983" r:id="rId35"/>
    <p:sldId id="3984" r:id="rId36"/>
    <p:sldId id="3985" r:id="rId37"/>
    <p:sldId id="3987" r:id="rId38"/>
    <p:sldId id="3951" r:id="rId39"/>
  </p:sldIdLst>
  <p:sldSz cx="12192000" cy="6858000"/>
  <p:notesSz cx="9926638"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08DC92A-7C92-45AD-9B90-DD4BE75DF6B5}">
          <p14:sldIdLst/>
        </p14:section>
        <p14:section name="Sezione senza titolo" id="{51AF99A6-3E40-410C-9164-BEA7CF585ACC}">
          <p14:sldIdLst>
            <p14:sldId id="3881"/>
            <p14:sldId id="3965"/>
            <p14:sldId id="3952"/>
            <p14:sldId id="3953"/>
            <p14:sldId id="3954"/>
            <p14:sldId id="3955"/>
            <p14:sldId id="3956"/>
            <p14:sldId id="3957"/>
            <p14:sldId id="3958"/>
            <p14:sldId id="3959"/>
            <p14:sldId id="3960"/>
            <p14:sldId id="3961"/>
            <p14:sldId id="3962"/>
            <p14:sldId id="3963"/>
            <p14:sldId id="3964"/>
            <p14:sldId id="3986"/>
            <p14:sldId id="3966"/>
            <p14:sldId id="3967"/>
            <p14:sldId id="3968"/>
            <p14:sldId id="3969"/>
            <p14:sldId id="3970"/>
            <p14:sldId id="3971"/>
            <p14:sldId id="3972"/>
            <p14:sldId id="3973"/>
            <p14:sldId id="3974"/>
            <p14:sldId id="3975"/>
            <p14:sldId id="3976"/>
            <p14:sldId id="3977"/>
            <p14:sldId id="3978"/>
            <p14:sldId id="3979"/>
            <p14:sldId id="3980"/>
            <p14:sldId id="3981"/>
            <p14:sldId id="3982"/>
            <p14:sldId id="3983"/>
            <p14:sldId id="3984"/>
            <p14:sldId id="3985"/>
            <p14:sldId id="3987"/>
            <p14:sldId id="395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71"/>
    <a:srgbClr val="E6F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322" y="-10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BANDO PACCHETTO GIOVANI 2024</c:v>
                </c:pt>
              </c:strCache>
            </c:strRef>
          </c:tx>
          <c:dPt>
            <c:idx val="0"/>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1-46C9-4B6A-BF2F-CC2D7060D1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13-4C19-A64E-5248FCB6145E}"/>
              </c:ext>
            </c:extLst>
          </c:dPt>
          <c:cat>
            <c:strRef>
              <c:f>Foglio1!$A$2:$A$3</c:f>
              <c:strCache>
                <c:ptCount val="2"/>
                <c:pt idx="0">
                  <c:v>ALTRI </c:v>
                </c:pt>
                <c:pt idx="1">
                  <c:v>COLDIRETTI</c:v>
                </c:pt>
              </c:strCache>
            </c:strRef>
          </c:cat>
          <c:val>
            <c:numRef>
              <c:f>Foglio1!$B$2:$B$3</c:f>
              <c:numCache>
                <c:formatCode>General</c:formatCode>
                <c:ptCount val="2"/>
                <c:pt idx="0">
                  <c:v>17</c:v>
                </c:pt>
                <c:pt idx="1">
                  <c:v>14</c:v>
                </c:pt>
              </c:numCache>
            </c:numRef>
          </c:val>
          <c:extLst>
            <c:ext xmlns:c16="http://schemas.microsoft.com/office/drawing/2014/chart" uri="{C3380CC4-5D6E-409C-BE32-E72D297353CC}">
              <c16:uniqueId val="{00000000-46C9-4B6A-BF2F-CC2D7060D1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SRD06_1GELO bando 2024</c:v>
                </c:pt>
              </c:strCache>
            </c:strRef>
          </c:tx>
          <c:dPt>
            <c:idx val="0"/>
            <c:bubble3D val="0"/>
            <c:spPr>
              <a:solidFill>
                <a:schemeClr val="accent1">
                  <a:lumMod val="20000"/>
                  <a:lumOff val="80000"/>
                </a:schemeClr>
              </a:solidFill>
              <a:ln w="19050">
                <a:solidFill>
                  <a:schemeClr val="lt1"/>
                </a:solidFill>
              </a:ln>
              <a:effectLst>
                <a:innerShdw blurRad="114300">
                  <a:schemeClr val="accent1"/>
                </a:innerShdw>
              </a:effectLst>
            </c:spPr>
            <c:extLst>
              <c:ext xmlns:c16="http://schemas.microsoft.com/office/drawing/2014/chart" uri="{C3380CC4-5D6E-409C-BE32-E72D297353CC}">
                <c16:uniqueId val="{00000001-7E88-4F63-926D-899E13165515}"/>
              </c:ext>
            </c:extLst>
          </c:dPt>
          <c:dPt>
            <c:idx val="1"/>
            <c:bubble3D val="0"/>
            <c:explosion val="2"/>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2-7E88-4F63-926D-899E13165515}"/>
              </c:ext>
            </c:extLst>
          </c:dPt>
          <c:cat>
            <c:strRef>
              <c:f>Foglio1!$A$2:$A$3</c:f>
              <c:strCache>
                <c:ptCount val="2"/>
                <c:pt idx="0">
                  <c:v>altri</c:v>
                </c:pt>
                <c:pt idx="1">
                  <c:v>coldirett</c:v>
                </c:pt>
              </c:strCache>
            </c:strRef>
          </c:cat>
          <c:val>
            <c:numRef>
              <c:f>Foglio1!$B$2:$B$3</c:f>
              <c:numCache>
                <c:formatCode>General</c:formatCode>
                <c:ptCount val="2"/>
                <c:pt idx="0">
                  <c:v>14</c:v>
                </c:pt>
                <c:pt idx="1">
                  <c:v>26</c:v>
                </c:pt>
              </c:numCache>
            </c:numRef>
          </c:val>
          <c:extLst>
            <c:ext xmlns:c16="http://schemas.microsoft.com/office/drawing/2014/chart" uri="{C3380CC4-5D6E-409C-BE32-E72D297353CC}">
              <c16:uniqueId val="{00000000-7E88-4F63-926D-899E13165515}"/>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B26999F-6715-3DB0-B2A9-628D07F57752}"/>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C6A6D261-4196-6BB3-A9EC-3B945CD6041D}"/>
              </a:ext>
            </a:extLst>
          </p:cNvPr>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96639167-6710-4131-985C-7D3F369693E2}" type="datetimeFigureOut">
              <a:rPr lang="it-IT" smtClean="0"/>
              <a:t>01/04/2025</a:t>
            </a:fld>
            <a:endParaRPr lang="it-IT"/>
          </a:p>
        </p:txBody>
      </p:sp>
      <p:sp>
        <p:nvSpPr>
          <p:cNvPr id="4" name="Segnaposto piè di pagina 3">
            <a:extLst>
              <a:ext uri="{FF2B5EF4-FFF2-40B4-BE49-F238E27FC236}">
                <a16:creationId xmlns:a16="http://schemas.microsoft.com/office/drawing/2014/main" id="{89BD182A-0F15-D799-7441-1FDB3C8BE759}"/>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B7026E6B-5F56-BA5E-6B3A-42215E7BCE20}"/>
              </a:ext>
            </a:extLst>
          </p:cNvPr>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F3881895-92B7-4617-8C63-83BAF0F8BD34}" type="slidenum">
              <a:rPr lang="it-IT" smtClean="0"/>
              <a:t>‹N›</a:t>
            </a:fld>
            <a:endParaRPr lang="it-IT"/>
          </a:p>
        </p:txBody>
      </p:sp>
    </p:spTree>
    <p:extLst>
      <p:ext uri="{BB962C8B-B14F-4D97-AF65-F5344CB8AC3E}">
        <p14:creationId xmlns:p14="http://schemas.microsoft.com/office/powerpoint/2010/main" val="1301961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BD329C08-FE97-4FEF-9A47-5BD57A234EAC}" type="datetimeFigureOut">
              <a:rPr lang="it-IT" smtClean="0"/>
              <a:t>01/04/2025</a:t>
            </a:fld>
            <a:endParaRPr lang="it-IT"/>
          </a:p>
        </p:txBody>
      </p:sp>
      <p:sp>
        <p:nvSpPr>
          <p:cNvPr id="4" name="Segnaposto immagine diapositiva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DA825346-346B-479C-91E2-4533AE305FA9}" type="slidenum">
              <a:rPr lang="it-IT" smtClean="0"/>
              <a:t>‹N›</a:t>
            </a:fld>
            <a:endParaRPr lang="it-IT"/>
          </a:p>
        </p:txBody>
      </p:sp>
    </p:spTree>
    <p:extLst>
      <p:ext uri="{BB962C8B-B14F-4D97-AF65-F5344CB8AC3E}">
        <p14:creationId xmlns:p14="http://schemas.microsoft.com/office/powerpoint/2010/main" val="16489914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B8DF3D7-7FE8-4B2C-B61C-1F6759C6D324}"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86504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221FAFA-AB66-4A5E-BDD5-93E77B128FC1}"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421697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426E6B2-356B-4790-AE97-F04B322D81E1}"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27007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0A7F02E-3124-4598-8B9E-A10E74DBCC4A}"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59644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C717FA1-DA27-404D-B700-1FD121DE7E99}"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92480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5083538-A39C-4A01-A6BC-C029508F18C7}"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2199561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B878A33-0101-4669-89DA-4F206134BA06}"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114925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EB1E02D-D558-4F2E-BCE7-FB461C2D059C}"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424044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9A4D581-45C6-4803-AEBA-1DD7BE7D2687}" type="datetime1">
              <a:rPr lang="en-US" smtClean="0"/>
              <a:t>4/1/2025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3980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F999576-B340-4B78-BD00-6C9E3F2C74AB}"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82592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00FBAB5-F1C8-4C6A-B95C-5A6274E1A62F}"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342663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497898F-FA8E-4A8F-848D-1B0626AA9C77}" type="datetime1">
              <a:rPr lang="en-US" smtClean="0">
                <a:solidFill>
                  <a:prstClr val="black">
                    <a:tint val="75000"/>
                  </a:prstClr>
                </a:solidFill>
              </a:rPr>
              <a:t>4/1/2025</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406490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FC8FDA3-462F-437F-8C02-A74E43887E48}" type="datetime1">
              <a:rPr lang="en-US" smtClean="0">
                <a:solidFill>
                  <a:prstClr val="black">
                    <a:tint val="75000"/>
                  </a:prstClr>
                </a:solidFill>
              </a:rPr>
              <a:t>4/1/2025</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129849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07F10E-9686-4264-ABD3-0829C250F02B}" type="datetime1">
              <a:rPr lang="en-US" smtClean="0">
                <a:solidFill>
                  <a:prstClr val="black">
                    <a:tint val="75000"/>
                  </a:prstClr>
                </a:solidFill>
              </a:rPr>
              <a:t>4/1/2025</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35160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358B2-46E2-4095-8D2D-3E93E4E11EA9}" type="datetime1">
              <a:rPr lang="en-US" smtClean="0">
                <a:solidFill>
                  <a:prstClr val="black">
                    <a:tint val="75000"/>
                  </a:prstClr>
                </a:solidFill>
              </a:rPr>
              <a:t>4/1/2025</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61927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A6B0500-F7BD-4654-925C-BF4F702CE876}" type="datetime1">
              <a:rPr lang="en-US" smtClean="0">
                <a:solidFill>
                  <a:prstClr val="black">
                    <a:tint val="75000"/>
                  </a:prstClr>
                </a:solidFill>
              </a:rPr>
              <a:t>4/1/2025</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10695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09AB8FC-E85E-4A11-921D-1FBCA786D9B5}" type="datetime1">
              <a:rPr lang="en-US" smtClean="0">
                <a:solidFill>
                  <a:prstClr val="black">
                    <a:tint val="75000"/>
                  </a:prstClr>
                </a:solidFill>
              </a:rPr>
              <a:t>4/1/2025</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133D7C2E-2AA3-4174-9973-3A037181004D}" type="slidenum">
              <a:rPr lang="it-IT" smtClean="0">
                <a:solidFill>
                  <a:srgbClr val="90C226"/>
                </a:solidFill>
              </a:rPr>
              <a:pPr/>
              <a:t>‹N›</a:t>
            </a:fld>
            <a:endParaRPr lang="it-IT">
              <a:solidFill>
                <a:srgbClr val="90C226"/>
              </a:solidFill>
            </a:endParaRPr>
          </a:p>
        </p:txBody>
      </p:sp>
    </p:spTree>
    <p:extLst>
      <p:ext uri="{BB962C8B-B14F-4D97-AF65-F5344CB8AC3E}">
        <p14:creationId xmlns:p14="http://schemas.microsoft.com/office/powerpoint/2010/main" val="350454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08A13A4-E9A1-486A-9695-E4E9B9AE2DEA}" type="datetime1">
              <a:rPr lang="en-US" smtClean="0">
                <a:solidFill>
                  <a:prstClr val="black">
                    <a:tint val="75000"/>
                  </a:prstClr>
                </a:solidFill>
              </a:rPr>
              <a:t>4/1/2025</a:t>
            </a:fld>
            <a:endParaRPr lang="it-IT">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it-IT">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1600">
                <a:solidFill>
                  <a:schemeClr val="accent1"/>
                </a:solidFill>
              </a:defRPr>
            </a:lvl1pPr>
          </a:lstStyle>
          <a:p>
            <a:pPr defTabSz="457200"/>
            <a:fld id="{133D7C2E-2AA3-4174-9973-3A037181004D}" type="slidenum">
              <a:rPr lang="it-IT" smtClean="0">
                <a:solidFill>
                  <a:srgbClr val="90C226"/>
                </a:solidFill>
              </a:rPr>
              <a:pPr defTabSz="457200"/>
              <a:t>‹N›</a:t>
            </a:fld>
            <a:endParaRPr lang="it-IT" dirty="0">
              <a:solidFill>
                <a:srgbClr val="90C226"/>
              </a:solidFill>
            </a:endParaRPr>
          </a:p>
        </p:txBody>
      </p:sp>
    </p:spTree>
    <p:extLst>
      <p:ext uri="{BB962C8B-B14F-4D97-AF65-F5344CB8AC3E}">
        <p14:creationId xmlns:p14="http://schemas.microsoft.com/office/powerpoint/2010/main" val="41926120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FC731EBE-6621-979A-2A9D-880AF71FA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55824"/>
            <a:ext cx="10515601" cy="7013824"/>
          </a:xfrm>
          <a:prstGeom prst="rect">
            <a:avLst/>
          </a:prstGeom>
        </p:spPr>
      </p:pic>
      <p:sp>
        <p:nvSpPr>
          <p:cNvPr id="3" name="Freeform 3"/>
          <p:cNvSpPr/>
          <p:nvPr/>
        </p:nvSpPr>
        <p:spPr>
          <a:xfrm rot="-10800000">
            <a:off x="0" y="4710205"/>
            <a:ext cx="2147795" cy="2147795"/>
          </a:xfrm>
          <a:custGeom>
            <a:avLst/>
            <a:gdLst/>
            <a:ahLst/>
            <a:cxnLst/>
            <a:rect l="l" t="t" r="r" b="b"/>
            <a:pathLst>
              <a:path w="3221692" h="3221692">
                <a:moveTo>
                  <a:pt x="0" y="0"/>
                </a:moveTo>
                <a:lnTo>
                  <a:pt x="3221692" y="0"/>
                </a:lnTo>
                <a:lnTo>
                  <a:pt x="3221692" y="3221692"/>
                </a:lnTo>
                <a:lnTo>
                  <a:pt x="0" y="32216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rot="-8100000">
            <a:off x="-2835322" y="2427400"/>
            <a:ext cx="14936435" cy="5967257"/>
            <a:chOff x="0" y="0"/>
            <a:chExt cx="35276568" cy="14093347"/>
          </a:xfrm>
        </p:grpSpPr>
        <p:sp>
          <p:nvSpPr>
            <p:cNvPr id="5" name="Freeform 5"/>
            <p:cNvSpPr/>
            <p:nvPr/>
          </p:nvSpPr>
          <p:spPr>
            <a:xfrm>
              <a:off x="0" y="0"/>
              <a:ext cx="35276569" cy="14093346"/>
            </a:xfrm>
            <a:custGeom>
              <a:avLst/>
              <a:gdLst/>
              <a:ahLst/>
              <a:cxnLst/>
              <a:rect l="l" t="t" r="r" b="b"/>
              <a:pathLst>
                <a:path w="35276569" h="14093346">
                  <a:moveTo>
                    <a:pt x="0" y="0"/>
                  </a:moveTo>
                  <a:lnTo>
                    <a:pt x="35276569" y="0"/>
                  </a:lnTo>
                  <a:lnTo>
                    <a:pt x="35276569" y="14093346"/>
                  </a:lnTo>
                  <a:lnTo>
                    <a:pt x="0" y="14093346"/>
                  </a:lnTo>
                  <a:close/>
                </a:path>
              </a:pathLst>
            </a:custGeom>
            <a:solidFill>
              <a:srgbClr val="F1EFE1"/>
            </a:solidFill>
          </p:spPr>
          <p:txBody>
            <a:bodyPr/>
            <a:lstStyle/>
            <a:p>
              <a:endParaRPr lang="it-IT"/>
            </a:p>
          </p:txBody>
        </p:sp>
      </p:grpSp>
      <p:sp>
        <p:nvSpPr>
          <p:cNvPr id="13" name="Freeform 13"/>
          <p:cNvSpPr/>
          <p:nvPr/>
        </p:nvSpPr>
        <p:spPr>
          <a:xfrm rot="5400000">
            <a:off x="7071485" y="2157329"/>
            <a:ext cx="4767635" cy="4767635"/>
          </a:xfrm>
          <a:custGeom>
            <a:avLst/>
            <a:gdLst/>
            <a:ahLst/>
            <a:cxnLst/>
            <a:rect l="l" t="t" r="r" b="b"/>
            <a:pathLst>
              <a:path w="7151453" h="7151453">
                <a:moveTo>
                  <a:pt x="0" y="0"/>
                </a:moveTo>
                <a:lnTo>
                  <a:pt x="7151453" y="0"/>
                </a:lnTo>
                <a:lnTo>
                  <a:pt x="7151453" y="7151453"/>
                </a:lnTo>
                <a:lnTo>
                  <a:pt x="0" y="715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sz="1200" dirty="0"/>
          </a:p>
        </p:txBody>
      </p:sp>
      <p:pic>
        <p:nvPicPr>
          <p:cNvPr id="16" name="Picture 10" descr="logo-coldiretti - Gist.it">
            <a:extLst>
              <a:ext uri="{FF2B5EF4-FFF2-40B4-BE49-F238E27FC236}">
                <a16:creationId xmlns:a16="http://schemas.microsoft.com/office/drawing/2014/main" id="{9C0D4A5C-7BBF-D167-8CB7-660042D40F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76200"/>
            <a:ext cx="1375677" cy="163193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36B7663E-2875-2E5F-CA84-8A472FA302EE}"/>
              </a:ext>
            </a:extLst>
          </p:cNvPr>
          <p:cNvPicPr>
            <a:picLocks noChangeAspect="1"/>
          </p:cNvPicPr>
          <p:nvPr/>
        </p:nvPicPr>
        <p:blipFill>
          <a:blip r:embed="rId8"/>
          <a:stretch>
            <a:fillRect/>
          </a:stretch>
        </p:blipFill>
        <p:spPr>
          <a:xfrm>
            <a:off x="633627" y="3145823"/>
            <a:ext cx="5682035" cy="1216200"/>
          </a:xfrm>
          <a:prstGeom prst="rect">
            <a:avLst/>
          </a:prstGeom>
        </p:spPr>
      </p:pic>
      <p:pic>
        <p:nvPicPr>
          <p:cNvPr id="2" name="object 23">
            <a:extLst>
              <a:ext uri="{FF2B5EF4-FFF2-40B4-BE49-F238E27FC236}">
                <a16:creationId xmlns:a16="http://schemas.microsoft.com/office/drawing/2014/main" id="{F0F8331D-9D0D-7E28-DD7C-DB92AA255220}"/>
              </a:ext>
            </a:extLst>
          </p:cNvPr>
          <p:cNvPicPr/>
          <p:nvPr/>
        </p:nvPicPr>
        <p:blipFill>
          <a:blip r:embed="rId9" cstate="print"/>
          <a:stretch>
            <a:fillRect/>
          </a:stretch>
        </p:blipFill>
        <p:spPr>
          <a:xfrm>
            <a:off x="10029825" y="6047189"/>
            <a:ext cx="2038350" cy="685800"/>
          </a:xfrm>
          <a:prstGeom prst="rect">
            <a:avLst/>
          </a:prstGeom>
        </p:spPr>
      </p:pic>
      <p:sp>
        <p:nvSpPr>
          <p:cNvPr id="11" name="Segnaposto numero diapositiva 10">
            <a:extLst>
              <a:ext uri="{FF2B5EF4-FFF2-40B4-BE49-F238E27FC236}">
                <a16:creationId xmlns:a16="http://schemas.microsoft.com/office/drawing/2014/main" id="{16C5561C-F739-4489-D1A8-DCADBAF3F183}"/>
              </a:ext>
            </a:extLst>
          </p:cNvPr>
          <p:cNvSpPr>
            <a:spLocks noGrp="1"/>
          </p:cNvSpPr>
          <p:nvPr>
            <p:ph type="sldNum" sz="quarter" idx="7"/>
          </p:nvPr>
        </p:nvSpPr>
        <p:spPr/>
        <p:txBody>
          <a:bodyPr/>
          <a:lstStyle/>
          <a:p>
            <a:fld id="{B6F15528-21DE-4FAA-801E-634DDDAF4B2B}" type="slidenum">
              <a:rPr lang="it-IT" smtClean="0"/>
              <a:t>1</a:t>
            </a:fld>
            <a:endParaRPr lang="it-IT" dirty="0"/>
          </a:p>
        </p:txBody>
      </p:sp>
    </p:spTree>
    <p:extLst>
      <p:ext uri="{BB962C8B-B14F-4D97-AF65-F5344CB8AC3E}">
        <p14:creationId xmlns:p14="http://schemas.microsoft.com/office/powerpoint/2010/main" val="1302585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5A5B07-0838-5DC7-BFCE-40F1F6092278}"/>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9FAEB98E-DB11-EC72-DE7C-1C1245E6E3E0}"/>
              </a:ext>
            </a:extLst>
          </p:cNvPr>
          <p:cNvSpPr>
            <a:spLocks noGrp="1"/>
          </p:cNvSpPr>
          <p:nvPr>
            <p:ph idx="1"/>
          </p:nvPr>
        </p:nvSpPr>
        <p:spPr/>
        <p:txBody>
          <a:bodyPr/>
          <a:lstStyle/>
          <a:p>
            <a:pPr marL="0" indent="0">
              <a:buNone/>
            </a:pPr>
            <a:r>
              <a:rPr lang="it-IT" b="1" u="sng" dirty="0"/>
              <a:t>Criteri di </a:t>
            </a:r>
            <a:r>
              <a:rPr lang="it-IT" b="1" u="sng" dirty="0" err="1"/>
              <a:t>priorita</a:t>
            </a:r>
            <a:r>
              <a:rPr lang="it-IT" b="1" u="sng" dirty="0"/>
              <a:t> riferiti al beneficiario </a:t>
            </a:r>
          </a:p>
          <a:p>
            <a:r>
              <a:rPr lang="it-IT" dirty="0"/>
              <a:t>Insediamento in zona con vincoli naturali o altri vincoli specifici</a:t>
            </a:r>
          </a:p>
          <a:p>
            <a:r>
              <a:rPr lang="it-IT" dirty="0"/>
              <a:t>Titolo di studio ad indirizzo agricolo e titolo di studio più elevato</a:t>
            </a:r>
          </a:p>
          <a:p>
            <a:r>
              <a:rPr lang="it-IT" dirty="0"/>
              <a:t>Beneficiario dell’intervento di genere femminile</a:t>
            </a:r>
          </a:p>
        </p:txBody>
      </p:sp>
      <p:sp>
        <p:nvSpPr>
          <p:cNvPr id="4" name="Segnaposto numero diapositiva 3">
            <a:extLst>
              <a:ext uri="{FF2B5EF4-FFF2-40B4-BE49-F238E27FC236}">
                <a16:creationId xmlns:a16="http://schemas.microsoft.com/office/drawing/2014/main" id="{F8F1B98D-7281-9069-095D-CCD5A153937A}"/>
              </a:ext>
            </a:extLst>
          </p:cNvPr>
          <p:cNvSpPr>
            <a:spLocks noGrp="1"/>
          </p:cNvSpPr>
          <p:nvPr>
            <p:ph type="sldNum" sz="quarter" idx="12"/>
          </p:nvPr>
        </p:nvSpPr>
        <p:spPr/>
        <p:txBody>
          <a:bodyPr/>
          <a:lstStyle/>
          <a:p>
            <a:fld id="{133D7C2E-2AA3-4174-9973-3A037181004D}" type="slidenum">
              <a:rPr lang="it-IT" smtClean="0">
                <a:solidFill>
                  <a:srgbClr val="90C226"/>
                </a:solidFill>
              </a:rPr>
              <a:pPr/>
              <a:t>10</a:t>
            </a:fld>
            <a:endParaRPr lang="it-IT">
              <a:solidFill>
                <a:srgbClr val="90C226"/>
              </a:solidFill>
            </a:endParaRPr>
          </a:p>
        </p:txBody>
      </p:sp>
    </p:spTree>
    <p:extLst>
      <p:ext uri="{BB962C8B-B14F-4D97-AF65-F5344CB8AC3E}">
        <p14:creationId xmlns:p14="http://schemas.microsoft.com/office/powerpoint/2010/main" val="276502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1A643F-C12F-875D-47F3-F8CFC477D8D6}"/>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8A2EF731-AAD2-245B-5447-098DCBB8DBF9}"/>
              </a:ext>
            </a:extLst>
          </p:cNvPr>
          <p:cNvSpPr>
            <a:spLocks noGrp="1"/>
          </p:cNvSpPr>
          <p:nvPr>
            <p:ph idx="1"/>
          </p:nvPr>
        </p:nvSpPr>
        <p:spPr/>
        <p:txBody>
          <a:bodyPr/>
          <a:lstStyle/>
          <a:p>
            <a:pPr marL="0" indent="0">
              <a:buNone/>
            </a:pPr>
            <a:r>
              <a:rPr lang="it-IT" b="1" u="sng" dirty="0"/>
              <a:t>Criteri di priorità riferiti al PSA </a:t>
            </a:r>
          </a:p>
          <a:p>
            <a:r>
              <a:rPr lang="it-IT" dirty="0"/>
              <a:t>D1 – Sostenibilità energetica </a:t>
            </a:r>
            <a:r>
              <a:rPr lang="it-IT" sz="1400" dirty="0"/>
              <a:t>(impianti </a:t>
            </a:r>
            <a:r>
              <a:rPr lang="it-IT" sz="1400" dirty="0" err="1"/>
              <a:t>fotov</a:t>
            </a:r>
            <a:r>
              <a:rPr lang="it-IT" sz="1400" dirty="0"/>
              <a:t>.; dismissione macchine &gt;15 anni)</a:t>
            </a:r>
          </a:p>
          <a:p>
            <a:r>
              <a:rPr lang="it-IT" dirty="0"/>
              <a:t>D2 – Sostenibilità ambientale </a:t>
            </a:r>
            <a:r>
              <a:rPr lang="it-IT" sz="1400" dirty="0"/>
              <a:t>(</a:t>
            </a:r>
            <a:r>
              <a:rPr lang="it-IT" sz="1400" dirty="0" err="1"/>
              <a:t>eff</a:t>
            </a:r>
            <a:r>
              <a:rPr lang="it-IT" sz="1400" dirty="0"/>
              <a:t>. Impianti irrigui, macchinari con dispositivi </a:t>
            </a:r>
            <a:r>
              <a:rPr lang="it-IT" sz="1400" dirty="0" err="1"/>
              <a:t>antideriva</a:t>
            </a:r>
            <a:r>
              <a:rPr lang="it-IT" sz="1400" dirty="0"/>
              <a:t> o recupero)</a:t>
            </a:r>
          </a:p>
          <a:p>
            <a:r>
              <a:rPr lang="it-IT" dirty="0"/>
              <a:t>D3 – Qualità delle produzioni (</a:t>
            </a:r>
            <a:r>
              <a:rPr lang="it-IT" sz="1400" dirty="0"/>
              <a:t>DOP, IGP, SQNPI, SQNZ, biologico)</a:t>
            </a:r>
          </a:p>
          <a:p>
            <a:r>
              <a:rPr lang="it-IT" dirty="0"/>
              <a:t>D4 –Diversificazione attività </a:t>
            </a:r>
            <a:r>
              <a:rPr lang="it-IT" sz="1400" dirty="0"/>
              <a:t>(AGRITURISMO, VENDITA ENERGIA, TRASFORMAZIONE E VENDITA DIRETTA)</a:t>
            </a:r>
          </a:p>
          <a:p>
            <a:r>
              <a:rPr lang="it-IT" dirty="0"/>
              <a:t>D5 – Benessere animale </a:t>
            </a:r>
            <a:r>
              <a:rPr lang="it-IT" sz="1400" dirty="0"/>
              <a:t>(cambio sistema di allevamento, aumento di </a:t>
            </a:r>
            <a:r>
              <a:rPr lang="it-IT" sz="1400" dirty="0" err="1"/>
              <a:t>sup</a:t>
            </a:r>
            <a:r>
              <a:rPr lang="it-IT" sz="1400" dirty="0"/>
              <a:t>. stabulazione, biosicurezza)</a:t>
            </a:r>
          </a:p>
        </p:txBody>
      </p:sp>
      <p:sp>
        <p:nvSpPr>
          <p:cNvPr id="4" name="Segnaposto numero diapositiva 3">
            <a:extLst>
              <a:ext uri="{FF2B5EF4-FFF2-40B4-BE49-F238E27FC236}">
                <a16:creationId xmlns:a16="http://schemas.microsoft.com/office/drawing/2014/main" id="{413F29DE-C95C-E1AB-4429-275B9620837E}"/>
              </a:ext>
            </a:extLst>
          </p:cNvPr>
          <p:cNvSpPr>
            <a:spLocks noGrp="1"/>
          </p:cNvSpPr>
          <p:nvPr>
            <p:ph type="sldNum" sz="quarter" idx="12"/>
          </p:nvPr>
        </p:nvSpPr>
        <p:spPr/>
        <p:txBody>
          <a:bodyPr/>
          <a:lstStyle/>
          <a:p>
            <a:fld id="{133D7C2E-2AA3-4174-9973-3A037181004D}" type="slidenum">
              <a:rPr lang="it-IT" smtClean="0">
                <a:solidFill>
                  <a:srgbClr val="90C226"/>
                </a:solidFill>
              </a:rPr>
              <a:pPr/>
              <a:t>11</a:t>
            </a:fld>
            <a:endParaRPr lang="it-IT">
              <a:solidFill>
                <a:srgbClr val="90C226"/>
              </a:solidFill>
            </a:endParaRPr>
          </a:p>
        </p:txBody>
      </p:sp>
    </p:spTree>
    <p:extLst>
      <p:ext uri="{BB962C8B-B14F-4D97-AF65-F5344CB8AC3E}">
        <p14:creationId xmlns:p14="http://schemas.microsoft.com/office/powerpoint/2010/main" val="326819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8E8FE-8098-C863-57FF-20158DB51E06}"/>
              </a:ext>
            </a:extLst>
          </p:cNvPr>
          <p:cNvSpPr>
            <a:spLocks noGrp="1"/>
          </p:cNvSpPr>
          <p:nvPr>
            <p:ph type="title"/>
          </p:nvPr>
        </p:nvSpPr>
        <p:spPr>
          <a:xfrm>
            <a:off x="677334" y="609600"/>
            <a:ext cx="8596668" cy="457200"/>
          </a:xfrm>
        </p:spPr>
        <p:txBody>
          <a:bodyPr>
            <a:normAutofit fontScale="90000"/>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0B09F1A9-D975-A132-7BE3-7C2B9EABB2D1}"/>
              </a:ext>
            </a:extLst>
          </p:cNvPr>
          <p:cNvSpPr>
            <a:spLocks noGrp="1"/>
          </p:cNvSpPr>
          <p:nvPr>
            <p:ph idx="1"/>
          </p:nvPr>
        </p:nvSpPr>
        <p:spPr>
          <a:xfrm>
            <a:off x="677334" y="1219200"/>
            <a:ext cx="8596668" cy="5105399"/>
          </a:xfrm>
        </p:spPr>
        <p:txBody>
          <a:bodyPr>
            <a:normAutofit fontScale="77500" lnSpcReduction="20000"/>
          </a:bodyPr>
          <a:lstStyle/>
          <a:p>
            <a:r>
              <a:rPr lang="it-IT" b="1" u="sng" dirty="0"/>
              <a:t>Criteri di priorità PI</a:t>
            </a:r>
          </a:p>
          <a:p>
            <a:r>
              <a:rPr lang="it-IT" dirty="0"/>
              <a:t>a) investimenti finalizzati alla prevenzione danni da calamità: dispositivi </a:t>
            </a:r>
            <a:r>
              <a:rPr lang="it-IT" dirty="0" err="1"/>
              <a:t>antigelate</a:t>
            </a:r>
            <a:r>
              <a:rPr lang="it-IT" dirty="0"/>
              <a:t>, impianti antigrandine, reti antinsetto, reti antipioggia</a:t>
            </a:r>
          </a:p>
          <a:p>
            <a:r>
              <a:rPr lang="it-IT" dirty="0"/>
              <a:t>b) investimenti finalizzati a introdurre/potenziare le tecniche di agricoltura di precisione </a:t>
            </a:r>
          </a:p>
          <a:p>
            <a:r>
              <a:rPr lang="it-IT" dirty="0"/>
              <a:t>c) innovazione tecnologica: Acquisto di macchinari e attrezzature</a:t>
            </a:r>
          </a:p>
          <a:p>
            <a:r>
              <a:rPr lang="it-IT" dirty="0"/>
              <a:t>d) progetti per l’innovazione di processo al fine di rendere maggiormente sostenibile il processo produttivo aziendale</a:t>
            </a:r>
          </a:p>
          <a:p>
            <a:r>
              <a:rPr lang="it-IT" dirty="0"/>
              <a:t>e) imprese che al momento di presentazione della domanda risultano soci produttori aderenti ad OP</a:t>
            </a:r>
          </a:p>
          <a:p>
            <a:r>
              <a:rPr lang="it-IT" dirty="0"/>
              <a:t>f) investimenti dedicati a produzioni integrate, al settore biologico e/o a prodotti a qualità regolamentata:</a:t>
            </a:r>
          </a:p>
          <a:p>
            <a:r>
              <a:rPr lang="it-IT" dirty="0"/>
              <a:t>g) investimenti per il benessere animale</a:t>
            </a:r>
          </a:p>
          <a:p>
            <a:r>
              <a:rPr lang="it-IT" dirty="0"/>
              <a:t>h) investimenti volti a migliorare la digitalizzazione delle aziende</a:t>
            </a:r>
          </a:p>
          <a:p>
            <a:r>
              <a:rPr lang="it-IT" dirty="0"/>
              <a:t>i) priorità per PI con spesa ammissibile fino a 150.000, innalzata a 250.000 Euro se PI totalmente destinato a impianto di trasformazione dei prodotti aziendali o afferente a settore zootecnico bovino/suinicolo</a:t>
            </a:r>
          </a:p>
          <a:p>
            <a:r>
              <a:rPr lang="it-IT" dirty="0"/>
              <a:t>j) progetti che prevedono la riduzione delle superfici impermeabilizzate o comunque tendenti ad un "saldo zero" relativamente al consumo di suolo </a:t>
            </a:r>
          </a:p>
          <a:p>
            <a:r>
              <a:rPr lang="it-IT" dirty="0"/>
              <a:t>k) in caso di assegnazione del relativo punteggio sul PSA per la spesa collegata nel PSA alle finalità ambientali, elencate puntualmente nel criterio D2 della scheda di intervento SRE01, se incidenza spesa con valenza ambientale rispetto al totale del progetto &gt; 70%:</a:t>
            </a:r>
          </a:p>
          <a:p>
            <a:endParaRPr lang="it-IT" dirty="0"/>
          </a:p>
        </p:txBody>
      </p:sp>
      <p:sp>
        <p:nvSpPr>
          <p:cNvPr id="4" name="Segnaposto numero diapositiva 3">
            <a:extLst>
              <a:ext uri="{FF2B5EF4-FFF2-40B4-BE49-F238E27FC236}">
                <a16:creationId xmlns:a16="http://schemas.microsoft.com/office/drawing/2014/main" id="{6FDC12D4-81EE-FF3B-8D41-85AAF20121DC}"/>
              </a:ext>
            </a:extLst>
          </p:cNvPr>
          <p:cNvSpPr>
            <a:spLocks noGrp="1"/>
          </p:cNvSpPr>
          <p:nvPr>
            <p:ph type="sldNum" sz="quarter" idx="12"/>
          </p:nvPr>
        </p:nvSpPr>
        <p:spPr/>
        <p:txBody>
          <a:bodyPr/>
          <a:lstStyle/>
          <a:p>
            <a:fld id="{133D7C2E-2AA3-4174-9973-3A037181004D}" type="slidenum">
              <a:rPr lang="it-IT" smtClean="0">
                <a:solidFill>
                  <a:srgbClr val="90C226"/>
                </a:solidFill>
              </a:rPr>
              <a:pPr/>
              <a:t>12</a:t>
            </a:fld>
            <a:endParaRPr lang="it-IT">
              <a:solidFill>
                <a:srgbClr val="90C226"/>
              </a:solidFill>
            </a:endParaRPr>
          </a:p>
        </p:txBody>
      </p:sp>
    </p:spTree>
    <p:extLst>
      <p:ext uri="{BB962C8B-B14F-4D97-AF65-F5344CB8AC3E}">
        <p14:creationId xmlns:p14="http://schemas.microsoft.com/office/powerpoint/2010/main" val="294893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10A55-7DE3-060C-84FA-FD98877D5871}"/>
              </a:ext>
            </a:extLst>
          </p:cNvPr>
          <p:cNvSpPr>
            <a:spLocks noGrp="1"/>
          </p:cNvSpPr>
          <p:nvPr>
            <p:ph type="title"/>
          </p:nvPr>
        </p:nvSpPr>
        <p:spPr>
          <a:xfrm>
            <a:off x="677334" y="609600"/>
            <a:ext cx="8596668" cy="838200"/>
          </a:xfrm>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9AD57ADF-BF6D-D913-9EA5-B2B95AA8A607}"/>
              </a:ext>
            </a:extLst>
          </p:cNvPr>
          <p:cNvSpPr>
            <a:spLocks noGrp="1"/>
          </p:cNvSpPr>
          <p:nvPr>
            <p:ph idx="1"/>
          </p:nvPr>
        </p:nvSpPr>
        <p:spPr>
          <a:xfrm>
            <a:off x="677334" y="1600201"/>
            <a:ext cx="8596668" cy="4441162"/>
          </a:xfrm>
        </p:spPr>
        <p:txBody>
          <a:bodyPr>
            <a:normAutofit fontScale="92500" lnSpcReduction="10000"/>
          </a:bodyPr>
          <a:lstStyle/>
          <a:p>
            <a:pPr marL="0" indent="0">
              <a:buNone/>
            </a:pPr>
            <a:r>
              <a:rPr lang="it-IT" b="1" u="sng" dirty="0"/>
              <a:t>Spese ammissibili </a:t>
            </a:r>
          </a:p>
          <a:p>
            <a:pPr algn="just"/>
            <a:r>
              <a:rPr lang="it-IT" dirty="0"/>
              <a:t>a) costruzione, acquisizione o miglioramento, ristrutturazione, recupero e ampliamento di </a:t>
            </a:r>
            <a:r>
              <a:rPr lang="it-IT" b="1" dirty="0"/>
              <a:t>beni immobili </a:t>
            </a:r>
            <a:r>
              <a:rPr lang="it-IT" dirty="0"/>
              <a:t>e relative pertinenze incluse le opere di </a:t>
            </a:r>
            <a:r>
              <a:rPr lang="it-IT" b="1" dirty="0"/>
              <a:t>miglioramento fondiario</a:t>
            </a:r>
            <a:r>
              <a:rPr lang="it-IT" dirty="0"/>
              <a:t>;</a:t>
            </a:r>
          </a:p>
          <a:p>
            <a:pPr algn="just"/>
            <a:r>
              <a:rPr lang="it-IT" dirty="0"/>
              <a:t>b) acquisto di </a:t>
            </a:r>
            <a:r>
              <a:rPr lang="it-IT" b="1" dirty="0"/>
              <a:t>nuovi macchinari</a:t>
            </a:r>
            <a:r>
              <a:rPr lang="it-IT" dirty="0"/>
              <a:t>, impianti, attrezzature ed allestimenti, inclusa la messa in opera;</a:t>
            </a:r>
          </a:p>
          <a:p>
            <a:pPr algn="just"/>
            <a:r>
              <a:rPr lang="it-IT" dirty="0"/>
              <a:t>c) spese generali</a:t>
            </a:r>
          </a:p>
          <a:p>
            <a:pPr algn="just"/>
            <a:r>
              <a:rPr lang="it-IT" dirty="0"/>
              <a:t>d) </a:t>
            </a:r>
            <a:r>
              <a:rPr lang="it-IT" b="1" dirty="0"/>
              <a:t>investimenti immateriali</a:t>
            </a:r>
            <a:r>
              <a:rPr lang="it-IT" dirty="0"/>
              <a:t>: acquisizione o sviluppo di programmi informatici nonché acquisizione di brevetti, licenze, diritti d’autore, marchi commerciali;</a:t>
            </a:r>
          </a:p>
          <a:p>
            <a:pPr algn="just"/>
            <a:r>
              <a:rPr lang="it-IT" dirty="0"/>
              <a:t>e) studi di fattibilità, elaborati tecnici e servizi di progettazione sono inclusi nella categoria “spese generali” di cui alla lett. c);</a:t>
            </a:r>
          </a:p>
          <a:p>
            <a:pPr algn="just"/>
            <a:r>
              <a:rPr lang="it-IT" dirty="0"/>
              <a:t>f) contributi in natura ammissibili esclusivamente per gli interventi di investimento che prevedano operazioni agronomiche e forestali riconducibili a prezziari. </a:t>
            </a:r>
          </a:p>
        </p:txBody>
      </p:sp>
      <p:sp>
        <p:nvSpPr>
          <p:cNvPr id="4" name="Segnaposto numero diapositiva 3">
            <a:extLst>
              <a:ext uri="{FF2B5EF4-FFF2-40B4-BE49-F238E27FC236}">
                <a16:creationId xmlns:a16="http://schemas.microsoft.com/office/drawing/2014/main" id="{D9E78BE5-ED93-AAA8-96EF-41EEDAA3C988}"/>
              </a:ext>
            </a:extLst>
          </p:cNvPr>
          <p:cNvSpPr>
            <a:spLocks noGrp="1"/>
          </p:cNvSpPr>
          <p:nvPr>
            <p:ph type="sldNum" sz="quarter" idx="12"/>
          </p:nvPr>
        </p:nvSpPr>
        <p:spPr/>
        <p:txBody>
          <a:bodyPr/>
          <a:lstStyle/>
          <a:p>
            <a:fld id="{133D7C2E-2AA3-4174-9973-3A037181004D}" type="slidenum">
              <a:rPr lang="it-IT" smtClean="0">
                <a:solidFill>
                  <a:srgbClr val="90C226"/>
                </a:solidFill>
              </a:rPr>
              <a:pPr/>
              <a:t>13</a:t>
            </a:fld>
            <a:endParaRPr lang="it-IT">
              <a:solidFill>
                <a:srgbClr val="90C226"/>
              </a:solidFill>
            </a:endParaRPr>
          </a:p>
        </p:txBody>
      </p:sp>
    </p:spTree>
    <p:extLst>
      <p:ext uri="{BB962C8B-B14F-4D97-AF65-F5344CB8AC3E}">
        <p14:creationId xmlns:p14="http://schemas.microsoft.com/office/powerpoint/2010/main" val="39135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5ABAC-48E7-85CF-549C-0FEA4F0A06B5}"/>
              </a:ext>
            </a:extLst>
          </p:cNvPr>
          <p:cNvSpPr>
            <a:spLocks noGrp="1"/>
          </p:cNvSpPr>
          <p:nvPr>
            <p:ph type="title"/>
          </p:nvPr>
        </p:nvSpPr>
        <p:spPr/>
        <p:txBody>
          <a:bodyPr>
            <a:normAutofit/>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sz="1400" dirty="0"/>
          </a:p>
        </p:txBody>
      </p:sp>
      <p:sp>
        <p:nvSpPr>
          <p:cNvPr id="3" name="Segnaposto contenuto 2">
            <a:extLst>
              <a:ext uri="{FF2B5EF4-FFF2-40B4-BE49-F238E27FC236}">
                <a16:creationId xmlns:a16="http://schemas.microsoft.com/office/drawing/2014/main" id="{8FF51072-0712-9559-79C7-FFD0D0C6ECCC}"/>
              </a:ext>
            </a:extLst>
          </p:cNvPr>
          <p:cNvSpPr>
            <a:spLocks noGrp="1"/>
          </p:cNvSpPr>
          <p:nvPr>
            <p:ph idx="1"/>
          </p:nvPr>
        </p:nvSpPr>
        <p:spPr/>
        <p:txBody>
          <a:bodyPr/>
          <a:lstStyle/>
          <a:p>
            <a:pPr marL="0" indent="0">
              <a:buNone/>
            </a:pPr>
            <a:r>
              <a:rPr lang="it-IT" b="1" u="sng" dirty="0"/>
              <a:t>Presentazione delle domande di premio/contributo</a:t>
            </a:r>
          </a:p>
          <a:p>
            <a:pPr algn="just"/>
            <a:r>
              <a:rPr lang="it-IT" dirty="0"/>
              <a:t>La domanda di premio a valere sul tipo d’intervento SRE01 e l’eventuale domanda di contributo ad essa collegata sul tipo d’intervento SRD01 dovranno essere presentate entro il termine perentorio delle ore 13.00.00 del </a:t>
            </a:r>
            <a:r>
              <a:rPr lang="it-IT" b="1" u="sng" dirty="0"/>
              <a:t>16 maggio 2025</a:t>
            </a:r>
          </a:p>
        </p:txBody>
      </p:sp>
      <p:sp>
        <p:nvSpPr>
          <p:cNvPr id="4" name="Segnaposto numero diapositiva 3">
            <a:extLst>
              <a:ext uri="{FF2B5EF4-FFF2-40B4-BE49-F238E27FC236}">
                <a16:creationId xmlns:a16="http://schemas.microsoft.com/office/drawing/2014/main" id="{A2562975-D036-1348-2F9C-631F2F57C866}"/>
              </a:ext>
            </a:extLst>
          </p:cNvPr>
          <p:cNvSpPr>
            <a:spLocks noGrp="1"/>
          </p:cNvSpPr>
          <p:nvPr>
            <p:ph type="sldNum" sz="quarter" idx="12"/>
          </p:nvPr>
        </p:nvSpPr>
        <p:spPr/>
        <p:txBody>
          <a:bodyPr/>
          <a:lstStyle/>
          <a:p>
            <a:fld id="{133D7C2E-2AA3-4174-9973-3A037181004D}" type="slidenum">
              <a:rPr lang="it-IT" smtClean="0">
                <a:solidFill>
                  <a:srgbClr val="90C226"/>
                </a:solidFill>
              </a:rPr>
              <a:pPr/>
              <a:t>14</a:t>
            </a:fld>
            <a:endParaRPr lang="it-IT">
              <a:solidFill>
                <a:srgbClr val="90C226"/>
              </a:solidFill>
            </a:endParaRPr>
          </a:p>
        </p:txBody>
      </p:sp>
    </p:spTree>
    <p:extLst>
      <p:ext uri="{BB962C8B-B14F-4D97-AF65-F5344CB8AC3E}">
        <p14:creationId xmlns:p14="http://schemas.microsoft.com/office/powerpoint/2010/main" val="206147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73DDE3-0A06-AB4D-62A7-D9547857C286}"/>
              </a:ext>
            </a:extLst>
          </p:cNvPr>
          <p:cNvSpPr>
            <a:spLocks noGrp="1"/>
          </p:cNvSpPr>
          <p:nvPr>
            <p:ph type="title"/>
          </p:nvPr>
        </p:nvSpPr>
        <p:spPr/>
        <p:txBody>
          <a:bodyPr>
            <a:normAutofit/>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sz="1400" dirty="0"/>
          </a:p>
        </p:txBody>
      </p:sp>
      <p:sp>
        <p:nvSpPr>
          <p:cNvPr id="3" name="Segnaposto contenuto 2">
            <a:extLst>
              <a:ext uri="{FF2B5EF4-FFF2-40B4-BE49-F238E27FC236}">
                <a16:creationId xmlns:a16="http://schemas.microsoft.com/office/drawing/2014/main" id="{CD79FE4D-CD6A-E8C2-9F5A-83D61EAE6C82}"/>
              </a:ext>
            </a:extLst>
          </p:cNvPr>
          <p:cNvSpPr>
            <a:spLocks noGrp="1"/>
          </p:cNvSpPr>
          <p:nvPr>
            <p:ph idx="1"/>
          </p:nvPr>
        </p:nvSpPr>
        <p:spPr>
          <a:xfrm>
            <a:off x="677334" y="1371601"/>
            <a:ext cx="8596668" cy="4669762"/>
          </a:xfrm>
        </p:spPr>
        <p:txBody>
          <a:bodyPr>
            <a:normAutofit lnSpcReduction="10000"/>
          </a:bodyPr>
          <a:lstStyle/>
          <a:p>
            <a:pPr marL="0" indent="0">
              <a:buNone/>
            </a:pPr>
            <a:r>
              <a:rPr lang="it-IT" b="1" u="sng" dirty="0"/>
              <a:t>Istruttoria delle domande di sostegno</a:t>
            </a:r>
            <a:r>
              <a:rPr lang="it-IT" dirty="0"/>
              <a:t>.</a:t>
            </a:r>
          </a:p>
          <a:p>
            <a:pPr algn="just"/>
            <a:r>
              <a:rPr lang="it-IT" dirty="0"/>
              <a:t>L’ufficio competente effettuerà l’istruttoria finalizzata ad accertare che il richiedente sia in possesso di tutti i requisiti e che gli investimenti previsti risultino ammissibili, richiedendo gli eventuali chiarimenti e precisazioni necessari al perfezionamento dell’istruttoria.</a:t>
            </a:r>
          </a:p>
          <a:p>
            <a:pPr algn="just"/>
            <a:r>
              <a:rPr lang="it-IT" dirty="0"/>
              <a:t>A conclusione dell’attività istruttoria, gli uffici regionali competenti assumono uno specifico atto formale.</a:t>
            </a:r>
          </a:p>
          <a:p>
            <a:pPr algn="just"/>
            <a:r>
              <a:rPr lang="it-IT" dirty="0"/>
              <a:t>La graduatoria generale REGIONALE sarà formulata sulla base del punteggio di merito complessivo determinato e sarà approvata con atto del Responsabile del Settore/Area competente riportato nell’Avviso pubblico. </a:t>
            </a:r>
          </a:p>
          <a:p>
            <a:pPr algn="just"/>
            <a:r>
              <a:rPr lang="it-IT" b="1" u="sng" dirty="0"/>
              <a:t>Concessione del contributo</a:t>
            </a:r>
            <a:r>
              <a:rPr lang="it-IT" dirty="0"/>
              <a:t>.</a:t>
            </a:r>
          </a:p>
          <a:p>
            <a:pPr marL="0" indent="0" algn="just">
              <a:buNone/>
            </a:pPr>
            <a:r>
              <a:rPr lang="it-IT" dirty="0"/>
              <a:t>Sulla base della graduatoria generale gli uffici competenti procederanno all’adozione di un unico atto di concessione del contributo, in tale atto è stabilito il termine unico per la presentazione della domanda di pagamento, nonché il codice CUP </a:t>
            </a:r>
          </a:p>
        </p:txBody>
      </p:sp>
      <p:sp>
        <p:nvSpPr>
          <p:cNvPr id="4" name="Segnaposto numero diapositiva 3">
            <a:extLst>
              <a:ext uri="{FF2B5EF4-FFF2-40B4-BE49-F238E27FC236}">
                <a16:creationId xmlns:a16="http://schemas.microsoft.com/office/drawing/2014/main" id="{219DDA1F-1CA6-C053-203D-34BAF0B1E0AF}"/>
              </a:ext>
            </a:extLst>
          </p:cNvPr>
          <p:cNvSpPr>
            <a:spLocks noGrp="1"/>
          </p:cNvSpPr>
          <p:nvPr>
            <p:ph type="sldNum" sz="quarter" idx="12"/>
          </p:nvPr>
        </p:nvSpPr>
        <p:spPr/>
        <p:txBody>
          <a:bodyPr/>
          <a:lstStyle/>
          <a:p>
            <a:fld id="{133D7C2E-2AA3-4174-9973-3A037181004D}" type="slidenum">
              <a:rPr lang="it-IT" smtClean="0">
                <a:solidFill>
                  <a:srgbClr val="90C226"/>
                </a:solidFill>
              </a:rPr>
              <a:pPr/>
              <a:t>15</a:t>
            </a:fld>
            <a:endParaRPr lang="it-IT">
              <a:solidFill>
                <a:srgbClr val="90C226"/>
              </a:solidFill>
            </a:endParaRPr>
          </a:p>
        </p:txBody>
      </p:sp>
    </p:spTree>
    <p:extLst>
      <p:ext uri="{BB962C8B-B14F-4D97-AF65-F5344CB8AC3E}">
        <p14:creationId xmlns:p14="http://schemas.microsoft.com/office/powerpoint/2010/main" val="381854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FB9716-67D1-6C14-6D8A-199FC5FB4FC0}"/>
              </a:ext>
            </a:extLst>
          </p:cNvPr>
          <p:cNvSpPr>
            <a:spLocks noGrp="1"/>
          </p:cNvSpPr>
          <p:nvPr>
            <p:ph type="title"/>
          </p:nvPr>
        </p:nvSpPr>
        <p:spPr/>
        <p:txBody>
          <a:bodyPr/>
          <a:lstStyle/>
          <a:p>
            <a:r>
              <a:rPr lang="it-IT" dirty="0"/>
              <a:t>I NOSTRI NUMERI RIFERITI AL BANDO PACCHETTO GIOVANI 2024 RAVENNA </a:t>
            </a:r>
          </a:p>
        </p:txBody>
      </p:sp>
      <p:sp>
        <p:nvSpPr>
          <p:cNvPr id="3" name="Segnaposto contenuto 2">
            <a:extLst>
              <a:ext uri="{FF2B5EF4-FFF2-40B4-BE49-F238E27FC236}">
                <a16:creationId xmlns:a16="http://schemas.microsoft.com/office/drawing/2014/main" id="{E5EF6013-F923-B457-7529-6818B5F20A3C}"/>
              </a:ext>
            </a:extLst>
          </p:cNvPr>
          <p:cNvSpPr>
            <a:spLocks noGrp="1"/>
          </p:cNvSpPr>
          <p:nvPr>
            <p:ph idx="1"/>
          </p:nvPr>
        </p:nvSpPr>
        <p:spPr/>
        <p:txBody>
          <a:bodyPr/>
          <a:lstStyle/>
          <a:p>
            <a:r>
              <a:rPr lang="it-IT" dirty="0"/>
              <a:t>Domande  ammesse 31</a:t>
            </a:r>
          </a:p>
          <a:p>
            <a:r>
              <a:rPr lang="it-IT" dirty="0"/>
              <a:t>Di cui Coldiretti 14 </a:t>
            </a:r>
          </a:p>
        </p:txBody>
      </p:sp>
      <p:graphicFrame>
        <p:nvGraphicFramePr>
          <p:cNvPr id="6" name="Grafico 5">
            <a:extLst>
              <a:ext uri="{FF2B5EF4-FFF2-40B4-BE49-F238E27FC236}">
                <a16:creationId xmlns:a16="http://schemas.microsoft.com/office/drawing/2014/main" id="{BD2D8FB9-0D3B-BFB0-98DF-918C8FD0B6E3}"/>
              </a:ext>
            </a:extLst>
          </p:cNvPr>
          <p:cNvGraphicFramePr/>
          <p:nvPr>
            <p:extLst>
              <p:ext uri="{D42A27DB-BD31-4B8C-83A1-F6EECF244321}">
                <p14:modId xmlns:p14="http://schemas.microsoft.com/office/powerpoint/2010/main" val="1583871770"/>
              </p:ext>
            </p:extLst>
          </p:nvPr>
        </p:nvGraphicFramePr>
        <p:xfrm>
          <a:off x="4038600" y="2438401"/>
          <a:ext cx="6121400" cy="3699932"/>
        </p:xfrm>
        <a:graphic>
          <a:graphicData uri="http://schemas.openxmlformats.org/drawingml/2006/chart">
            <c:chart xmlns:c="http://schemas.openxmlformats.org/drawingml/2006/chart" xmlns:r="http://schemas.openxmlformats.org/officeDocument/2006/relationships" r:id="rId2"/>
          </a:graphicData>
        </a:graphic>
      </p:graphicFrame>
      <p:sp>
        <p:nvSpPr>
          <p:cNvPr id="7" name="Segnaposto numero diapositiva 6">
            <a:extLst>
              <a:ext uri="{FF2B5EF4-FFF2-40B4-BE49-F238E27FC236}">
                <a16:creationId xmlns:a16="http://schemas.microsoft.com/office/drawing/2014/main" id="{DF20CD2C-F784-C955-3518-B02F20FD8D92}"/>
              </a:ext>
            </a:extLst>
          </p:cNvPr>
          <p:cNvSpPr>
            <a:spLocks noGrp="1"/>
          </p:cNvSpPr>
          <p:nvPr>
            <p:ph type="sldNum" sz="quarter" idx="12"/>
          </p:nvPr>
        </p:nvSpPr>
        <p:spPr/>
        <p:txBody>
          <a:bodyPr/>
          <a:lstStyle/>
          <a:p>
            <a:fld id="{133D7C2E-2AA3-4174-9973-3A037181004D}" type="slidenum">
              <a:rPr lang="it-IT" smtClean="0">
                <a:solidFill>
                  <a:srgbClr val="90C226"/>
                </a:solidFill>
              </a:rPr>
              <a:pPr/>
              <a:t>16</a:t>
            </a:fld>
            <a:endParaRPr lang="it-IT">
              <a:solidFill>
                <a:srgbClr val="90C226"/>
              </a:solidFill>
            </a:endParaRPr>
          </a:p>
        </p:txBody>
      </p:sp>
    </p:spTree>
    <p:extLst>
      <p:ext uri="{BB962C8B-B14F-4D97-AF65-F5344CB8AC3E}">
        <p14:creationId xmlns:p14="http://schemas.microsoft.com/office/powerpoint/2010/main" val="1774679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8D772-C2C8-6B7D-5BA1-860325F6A4D5}"/>
              </a:ext>
            </a:extLst>
          </p:cNvPr>
          <p:cNvSpPr>
            <a:spLocks noGrp="1"/>
          </p:cNvSpPr>
          <p:nvPr>
            <p:ph type="title"/>
          </p:nvPr>
        </p:nvSpPr>
        <p:spPr>
          <a:xfrm>
            <a:off x="990600" y="685800"/>
            <a:ext cx="8596668" cy="1320800"/>
          </a:xfrm>
        </p:spPr>
        <p:txBody>
          <a:bodyPr>
            <a:normAutofit/>
          </a:bodyPr>
          <a:lstStyle/>
          <a:p>
            <a:r>
              <a:rPr lang="it-IT" sz="1400" dirty="0"/>
              <a:t>SRD01_FRUTTETI RESILIENTI</a:t>
            </a:r>
          </a:p>
        </p:txBody>
      </p:sp>
      <p:sp>
        <p:nvSpPr>
          <p:cNvPr id="3" name="Segnaposto contenuto 2">
            <a:extLst>
              <a:ext uri="{FF2B5EF4-FFF2-40B4-BE49-F238E27FC236}">
                <a16:creationId xmlns:a16="http://schemas.microsoft.com/office/drawing/2014/main" id="{2962110C-6034-8C57-7914-0066C3AD380E}"/>
              </a:ext>
            </a:extLst>
          </p:cNvPr>
          <p:cNvSpPr>
            <a:spLocks noGrp="1"/>
          </p:cNvSpPr>
          <p:nvPr>
            <p:ph idx="1"/>
          </p:nvPr>
        </p:nvSpPr>
        <p:spPr/>
        <p:txBody>
          <a:bodyPr/>
          <a:lstStyle/>
          <a:p>
            <a:pPr marL="0" indent="0" algn="ctr">
              <a:buNone/>
            </a:pPr>
            <a:r>
              <a:rPr lang="it-IT" dirty="0"/>
              <a:t>REG. (UE) N. 2115/2021 - PSP 2023/2027</a:t>
            </a:r>
          </a:p>
          <a:p>
            <a:pPr algn="ctr"/>
            <a:endParaRPr lang="it-IT" dirty="0"/>
          </a:p>
          <a:p>
            <a:pPr marL="0" indent="0" algn="ctr">
              <a:buNone/>
            </a:pPr>
            <a:r>
              <a:rPr lang="it-IT" dirty="0"/>
              <a:t> SRD01 "INVESTIMENTI PRODUTTIVI AGRICOLI PER LA COMPETITIVITÀ DELLE AZIENDE AGRICOLE - FRUTTETI RESILIENTI»</a:t>
            </a:r>
          </a:p>
          <a:p>
            <a:pPr algn="ctr"/>
            <a:endParaRPr lang="it-IT" dirty="0"/>
          </a:p>
          <a:p>
            <a:pPr algn="ctr"/>
            <a:endParaRPr lang="it-IT" dirty="0"/>
          </a:p>
          <a:p>
            <a:pPr marL="0" indent="0" algn="ctr">
              <a:buNone/>
            </a:pPr>
            <a:r>
              <a:rPr lang="it-IT" dirty="0"/>
              <a:t>APPROVAZIONE AVVISO PUBBLICO REGIONALE ANNO 2024.</a:t>
            </a:r>
          </a:p>
        </p:txBody>
      </p:sp>
      <p:sp>
        <p:nvSpPr>
          <p:cNvPr id="4" name="Segnaposto numero diapositiva 3">
            <a:extLst>
              <a:ext uri="{FF2B5EF4-FFF2-40B4-BE49-F238E27FC236}">
                <a16:creationId xmlns:a16="http://schemas.microsoft.com/office/drawing/2014/main" id="{0088676D-713B-5BBD-40FE-B32B5E1BFBA0}"/>
              </a:ext>
            </a:extLst>
          </p:cNvPr>
          <p:cNvSpPr>
            <a:spLocks noGrp="1"/>
          </p:cNvSpPr>
          <p:nvPr>
            <p:ph type="sldNum" sz="quarter" idx="12"/>
          </p:nvPr>
        </p:nvSpPr>
        <p:spPr/>
        <p:txBody>
          <a:bodyPr/>
          <a:lstStyle/>
          <a:p>
            <a:fld id="{133D7C2E-2AA3-4174-9973-3A037181004D}" type="slidenum">
              <a:rPr lang="it-IT" smtClean="0">
                <a:solidFill>
                  <a:srgbClr val="90C226"/>
                </a:solidFill>
              </a:rPr>
              <a:pPr/>
              <a:t>17</a:t>
            </a:fld>
            <a:endParaRPr lang="it-IT">
              <a:solidFill>
                <a:srgbClr val="90C226"/>
              </a:solidFill>
            </a:endParaRPr>
          </a:p>
        </p:txBody>
      </p:sp>
    </p:spTree>
    <p:extLst>
      <p:ext uri="{BB962C8B-B14F-4D97-AF65-F5344CB8AC3E}">
        <p14:creationId xmlns:p14="http://schemas.microsoft.com/office/powerpoint/2010/main" val="51114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58439-5933-5B74-5467-A398397A7D74}"/>
              </a:ext>
            </a:extLst>
          </p:cNvPr>
          <p:cNvSpPr>
            <a:spLocks noGrp="1"/>
          </p:cNvSpPr>
          <p:nvPr>
            <p:ph type="title"/>
          </p:nvPr>
        </p:nvSpPr>
        <p:spPr/>
        <p:txBody>
          <a:bodyPr>
            <a:normAutofit/>
          </a:bodyPr>
          <a:lstStyle/>
          <a:p>
            <a:r>
              <a:rPr lang="it-IT" sz="1400" dirty="0"/>
              <a:t>SRD01_FRUTTETI RESILENTI</a:t>
            </a:r>
          </a:p>
        </p:txBody>
      </p:sp>
      <p:sp>
        <p:nvSpPr>
          <p:cNvPr id="3" name="Segnaposto contenuto 2">
            <a:extLst>
              <a:ext uri="{FF2B5EF4-FFF2-40B4-BE49-F238E27FC236}">
                <a16:creationId xmlns:a16="http://schemas.microsoft.com/office/drawing/2014/main" id="{E0EE3B4E-B76B-BFCC-1ECD-294621165F39}"/>
              </a:ext>
            </a:extLst>
          </p:cNvPr>
          <p:cNvSpPr>
            <a:spLocks noGrp="1"/>
          </p:cNvSpPr>
          <p:nvPr>
            <p:ph idx="1"/>
          </p:nvPr>
        </p:nvSpPr>
        <p:spPr/>
        <p:txBody>
          <a:bodyPr/>
          <a:lstStyle/>
          <a:p>
            <a:r>
              <a:rPr lang="it-IT" b="1" u="sng" dirty="0"/>
              <a:t>Beneficiari</a:t>
            </a:r>
          </a:p>
          <a:p>
            <a:endParaRPr lang="it-IT" b="1" u="sng" dirty="0"/>
          </a:p>
          <a:p>
            <a:pPr marL="0" indent="0" algn="just">
              <a:buNone/>
            </a:pPr>
            <a:r>
              <a:rPr lang="it-IT" sz="2000" dirty="0"/>
              <a:t>I beneficiari del sostegno di cui al presente avviso pubblico sono gli imprenditori agricoli, singoli o associati, ai sensi dell’art. 2135 del Codice civile, che al momento della presentazione della domanda di sostegno risultino Imprenditore Agricolo Professionale (IAP) o Coltivatore Diretto (CD).</a:t>
            </a:r>
          </a:p>
          <a:p>
            <a:pPr marL="0" indent="0">
              <a:buNone/>
            </a:pPr>
            <a:endParaRPr lang="it-IT" dirty="0"/>
          </a:p>
        </p:txBody>
      </p:sp>
      <p:sp>
        <p:nvSpPr>
          <p:cNvPr id="4" name="Segnaposto numero diapositiva 3">
            <a:extLst>
              <a:ext uri="{FF2B5EF4-FFF2-40B4-BE49-F238E27FC236}">
                <a16:creationId xmlns:a16="http://schemas.microsoft.com/office/drawing/2014/main" id="{E3B846F3-DA8E-71E9-D9AA-27395B5D2162}"/>
              </a:ext>
            </a:extLst>
          </p:cNvPr>
          <p:cNvSpPr>
            <a:spLocks noGrp="1"/>
          </p:cNvSpPr>
          <p:nvPr>
            <p:ph type="sldNum" sz="quarter" idx="12"/>
          </p:nvPr>
        </p:nvSpPr>
        <p:spPr/>
        <p:txBody>
          <a:bodyPr/>
          <a:lstStyle/>
          <a:p>
            <a:fld id="{133D7C2E-2AA3-4174-9973-3A037181004D}" type="slidenum">
              <a:rPr lang="it-IT" smtClean="0">
                <a:solidFill>
                  <a:srgbClr val="90C226"/>
                </a:solidFill>
              </a:rPr>
              <a:pPr/>
              <a:t>18</a:t>
            </a:fld>
            <a:endParaRPr lang="it-IT">
              <a:solidFill>
                <a:srgbClr val="90C226"/>
              </a:solidFill>
            </a:endParaRPr>
          </a:p>
        </p:txBody>
      </p:sp>
    </p:spTree>
    <p:extLst>
      <p:ext uri="{BB962C8B-B14F-4D97-AF65-F5344CB8AC3E}">
        <p14:creationId xmlns:p14="http://schemas.microsoft.com/office/powerpoint/2010/main" val="280918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ACB51A-3340-3C5B-2610-07E977C2D103}"/>
              </a:ext>
            </a:extLst>
          </p:cNvPr>
          <p:cNvSpPr>
            <a:spLocks noGrp="1"/>
          </p:cNvSpPr>
          <p:nvPr>
            <p:ph type="title"/>
          </p:nvPr>
        </p:nvSpPr>
        <p:spPr>
          <a:xfrm>
            <a:off x="381000" y="685800"/>
            <a:ext cx="8596668" cy="1320800"/>
          </a:xfrm>
        </p:spPr>
        <p:txBody>
          <a:bodyPr>
            <a:normAutofit/>
          </a:bodyPr>
          <a:lstStyle/>
          <a:p>
            <a:r>
              <a:rPr lang="it-IT" sz="1400" dirty="0"/>
              <a:t>SRD01_FRUTTETI RESILIENTI</a:t>
            </a:r>
          </a:p>
        </p:txBody>
      </p:sp>
      <p:sp>
        <p:nvSpPr>
          <p:cNvPr id="3" name="Segnaposto contenuto 2">
            <a:extLst>
              <a:ext uri="{FF2B5EF4-FFF2-40B4-BE49-F238E27FC236}">
                <a16:creationId xmlns:a16="http://schemas.microsoft.com/office/drawing/2014/main" id="{F1871E4B-631A-A37F-97A0-59B1D8318A81}"/>
              </a:ext>
            </a:extLst>
          </p:cNvPr>
          <p:cNvSpPr>
            <a:spLocks noGrp="1"/>
          </p:cNvSpPr>
          <p:nvPr>
            <p:ph idx="1"/>
          </p:nvPr>
        </p:nvSpPr>
        <p:spPr/>
        <p:txBody>
          <a:bodyPr/>
          <a:lstStyle/>
          <a:p>
            <a:pPr marL="0" indent="0">
              <a:buNone/>
            </a:pPr>
            <a:r>
              <a:rPr lang="it-IT" b="1" u="sng" dirty="0"/>
              <a:t>Condizioni di ammissibilità</a:t>
            </a:r>
          </a:p>
          <a:p>
            <a:r>
              <a:rPr lang="it-IT" dirty="0"/>
              <a:t>Ogni impresa dovrà presentare un PI che preveda </a:t>
            </a:r>
            <a:r>
              <a:rPr lang="it-IT" b="1" u="sng" dirty="0"/>
              <a:t>esclusivamente interventi riferiti alla costituzione di nuovi impianti frutticoli</a:t>
            </a:r>
            <a:r>
              <a:rPr lang="it-IT" dirty="0"/>
              <a:t>, obbligatoriamente corredati </a:t>
            </a:r>
            <a:r>
              <a:rPr lang="it-IT" b="1" u="sng" dirty="0"/>
              <a:t>da almeno due sistemi di protezione attiva </a:t>
            </a:r>
            <a:r>
              <a:rPr lang="it-IT" dirty="0"/>
              <a:t>da fitopatie/calamità naturali e/o di mitigazione degli effetti dei cambiamenti climatici , scelti tra quelli indicati al successivo punto 1.11.</a:t>
            </a:r>
          </a:p>
        </p:txBody>
      </p:sp>
      <p:sp>
        <p:nvSpPr>
          <p:cNvPr id="4" name="Segnaposto numero diapositiva 3">
            <a:extLst>
              <a:ext uri="{FF2B5EF4-FFF2-40B4-BE49-F238E27FC236}">
                <a16:creationId xmlns:a16="http://schemas.microsoft.com/office/drawing/2014/main" id="{49EC1DC5-D40A-7071-0B81-E25E6CB6CDB9}"/>
              </a:ext>
            </a:extLst>
          </p:cNvPr>
          <p:cNvSpPr>
            <a:spLocks noGrp="1"/>
          </p:cNvSpPr>
          <p:nvPr>
            <p:ph type="sldNum" sz="quarter" idx="12"/>
          </p:nvPr>
        </p:nvSpPr>
        <p:spPr/>
        <p:txBody>
          <a:bodyPr/>
          <a:lstStyle/>
          <a:p>
            <a:fld id="{133D7C2E-2AA3-4174-9973-3A037181004D}" type="slidenum">
              <a:rPr lang="it-IT" smtClean="0">
                <a:solidFill>
                  <a:srgbClr val="90C226"/>
                </a:solidFill>
              </a:rPr>
              <a:pPr/>
              <a:t>19</a:t>
            </a:fld>
            <a:endParaRPr lang="it-IT">
              <a:solidFill>
                <a:srgbClr val="90C226"/>
              </a:solidFill>
            </a:endParaRPr>
          </a:p>
        </p:txBody>
      </p:sp>
    </p:spTree>
    <p:extLst>
      <p:ext uri="{BB962C8B-B14F-4D97-AF65-F5344CB8AC3E}">
        <p14:creationId xmlns:p14="http://schemas.microsoft.com/office/powerpoint/2010/main" val="166029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9A0DF5-381E-0F94-7DC9-CF8232B5A9B8}"/>
              </a:ext>
            </a:extLst>
          </p:cNvPr>
          <p:cNvSpPr>
            <a:spLocks noGrp="1"/>
          </p:cNvSpPr>
          <p:nvPr>
            <p:ph type="title"/>
          </p:nvPr>
        </p:nvSpPr>
        <p:spPr/>
        <p:txBody>
          <a:bodyPr>
            <a:normAutofit/>
          </a:bodyPr>
          <a:lstStyle/>
          <a:p>
            <a:r>
              <a:rPr lang="it-IT" sz="1800" b="0" i="0" u="none" strike="noStrike" baseline="0" dirty="0">
                <a:latin typeface="ArialMT"/>
              </a:rPr>
              <a:t>.</a:t>
            </a:r>
            <a:endParaRPr lang="it-IT" dirty="0"/>
          </a:p>
        </p:txBody>
      </p:sp>
      <p:sp>
        <p:nvSpPr>
          <p:cNvPr id="3" name="Segnaposto contenuto 2">
            <a:extLst>
              <a:ext uri="{FF2B5EF4-FFF2-40B4-BE49-F238E27FC236}">
                <a16:creationId xmlns:a16="http://schemas.microsoft.com/office/drawing/2014/main" id="{3E7E721A-44A0-72E1-5A77-097E3733C425}"/>
              </a:ext>
            </a:extLst>
          </p:cNvPr>
          <p:cNvSpPr>
            <a:spLocks noGrp="1"/>
          </p:cNvSpPr>
          <p:nvPr>
            <p:ph idx="1"/>
          </p:nvPr>
        </p:nvSpPr>
        <p:spPr/>
        <p:txBody>
          <a:bodyPr/>
          <a:lstStyle/>
          <a:p>
            <a:pPr marL="0" indent="0">
              <a:buNone/>
            </a:pPr>
            <a:r>
              <a:rPr lang="it-IT" dirty="0"/>
              <a:t>REG. (UE) N. 2115/2021 - PSP 2023/2027 </a:t>
            </a:r>
          </a:p>
          <a:p>
            <a:r>
              <a:rPr lang="it-IT" dirty="0"/>
              <a:t> INTERVENTI SRE01 "INSEDIAMENTO GIOVANI AGRICOLTORI"  </a:t>
            </a:r>
          </a:p>
          <a:p>
            <a:r>
              <a:rPr lang="it-IT" dirty="0"/>
              <a:t>SRD01 "INVESTIMENTI PRODUTTIVI AGRICOLI PER LA COMPETITIVITÀ DELLE AZIENDE AGRICOLE IN PACCHETTO GIOVANI</a:t>
            </a:r>
          </a:p>
          <a:p>
            <a:endParaRPr lang="it-IT" dirty="0"/>
          </a:p>
          <a:p>
            <a:endParaRPr lang="it-IT" dirty="0"/>
          </a:p>
          <a:p>
            <a:r>
              <a:rPr lang="it-IT" dirty="0"/>
              <a:t>APPROVAZIONE AVVISO PUBBLICO REGIONALE ANNO 2025.</a:t>
            </a:r>
          </a:p>
        </p:txBody>
      </p:sp>
      <p:sp>
        <p:nvSpPr>
          <p:cNvPr id="4" name="Segnaposto numero diapositiva 3">
            <a:extLst>
              <a:ext uri="{FF2B5EF4-FFF2-40B4-BE49-F238E27FC236}">
                <a16:creationId xmlns:a16="http://schemas.microsoft.com/office/drawing/2014/main" id="{F2BB5457-38D2-337A-9F34-9F5C5937B48D}"/>
              </a:ext>
            </a:extLst>
          </p:cNvPr>
          <p:cNvSpPr>
            <a:spLocks noGrp="1"/>
          </p:cNvSpPr>
          <p:nvPr>
            <p:ph type="sldNum" sz="quarter" idx="12"/>
          </p:nvPr>
        </p:nvSpPr>
        <p:spPr/>
        <p:txBody>
          <a:bodyPr/>
          <a:lstStyle/>
          <a:p>
            <a:fld id="{133D7C2E-2AA3-4174-9973-3A037181004D}" type="slidenum">
              <a:rPr lang="it-IT" smtClean="0">
                <a:solidFill>
                  <a:srgbClr val="90C226"/>
                </a:solidFill>
              </a:rPr>
              <a:pPr/>
              <a:t>2</a:t>
            </a:fld>
            <a:endParaRPr lang="it-IT">
              <a:solidFill>
                <a:srgbClr val="90C226"/>
              </a:solidFill>
            </a:endParaRPr>
          </a:p>
        </p:txBody>
      </p:sp>
    </p:spTree>
    <p:extLst>
      <p:ext uri="{BB962C8B-B14F-4D97-AF65-F5344CB8AC3E}">
        <p14:creationId xmlns:p14="http://schemas.microsoft.com/office/powerpoint/2010/main" val="56564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AE2798-DB95-5EDC-E6A1-9F387D23BC4A}"/>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SRD01_FRUTTETI RESILIENTI</a:t>
            </a:r>
            <a:endParaRPr lang="it-IT" dirty="0"/>
          </a:p>
        </p:txBody>
      </p:sp>
      <p:sp>
        <p:nvSpPr>
          <p:cNvPr id="3" name="Segnaposto contenuto 2">
            <a:extLst>
              <a:ext uri="{FF2B5EF4-FFF2-40B4-BE49-F238E27FC236}">
                <a16:creationId xmlns:a16="http://schemas.microsoft.com/office/drawing/2014/main" id="{23626AF8-EEE5-ED09-6F2D-1F6645CE2161}"/>
              </a:ext>
            </a:extLst>
          </p:cNvPr>
          <p:cNvSpPr>
            <a:spLocks noGrp="1"/>
          </p:cNvSpPr>
          <p:nvPr>
            <p:ph idx="1"/>
          </p:nvPr>
        </p:nvSpPr>
        <p:spPr>
          <a:xfrm>
            <a:off x="677334" y="1066801"/>
            <a:ext cx="8596668" cy="4974562"/>
          </a:xfrm>
        </p:spPr>
        <p:txBody>
          <a:bodyPr>
            <a:normAutofit/>
          </a:bodyPr>
          <a:lstStyle/>
          <a:p>
            <a:pPr marL="0" indent="0">
              <a:buNone/>
            </a:pPr>
            <a:r>
              <a:rPr lang="it-IT" b="1" u="sng" dirty="0"/>
              <a:t>Tempi di realizzazione del PI (Piano di investimento)</a:t>
            </a:r>
          </a:p>
          <a:p>
            <a:r>
              <a:rPr lang="it-IT" dirty="0"/>
              <a:t>I PI approvati dovranno essere ultimati </a:t>
            </a:r>
            <a:r>
              <a:rPr lang="it-IT" b="1" u="sng" dirty="0"/>
              <a:t>entro 12 mesi </a:t>
            </a:r>
            <a:r>
              <a:rPr lang="it-IT" dirty="0"/>
              <a:t>decorrenti dalla data di comunicazione dell’atto di concessione del sostegno.</a:t>
            </a:r>
          </a:p>
          <a:p>
            <a:pPr marL="0" indent="0">
              <a:buNone/>
            </a:pPr>
            <a:r>
              <a:rPr lang="it-IT" b="1" u="sng" dirty="0"/>
              <a:t> Importi ammissibili e aliquote di sostegno</a:t>
            </a:r>
          </a:p>
          <a:p>
            <a:r>
              <a:rPr lang="it-IT" dirty="0"/>
              <a:t>Le risorse finanziarie allocate a favore del presente avviso pubblico ammontano ad euro 23.000.000,00.</a:t>
            </a:r>
          </a:p>
          <a:p>
            <a:pPr marL="0" indent="0">
              <a:buNone/>
            </a:pPr>
            <a:r>
              <a:rPr lang="it-IT" dirty="0"/>
              <a:t>Il contributo è calcolato sulle spese ritenute ammissibili in sede di istruttoria, per le quali sono fissati i seguenti limiti, al netto di IVA:</a:t>
            </a:r>
          </a:p>
          <a:p>
            <a:pPr marL="0" indent="0">
              <a:buNone/>
            </a:pPr>
            <a:r>
              <a:rPr lang="it-IT" dirty="0"/>
              <a:t>- 10.000,00 Euro in zona svantaggiata e 20.000,00 Euro negli altri ambiti territoriali regionali, quale limite minimo;</a:t>
            </a:r>
          </a:p>
          <a:p>
            <a:pPr marL="0" indent="0">
              <a:buNone/>
            </a:pPr>
            <a:r>
              <a:rPr lang="it-IT" dirty="0"/>
              <a:t>- 1.500.00,00 Euro, quale limite massimo.</a:t>
            </a:r>
          </a:p>
          <a:p>
            <a:pPr marL="0" indent="0">
              <a:buNone/>
            </a:pPr>
            <a:r>
              <a:rPr lang="it-IT" dirty="0"/>
              <a:t>L’aliquota di sostegno è pari al </a:t>
            </a:r>
            <a:r>
              <a:rPr lang="it-IT" b="1" dirty="0"/>
              <a:t>60% </a:t>
            </a:r>
            <a:r>
              <a:rPr lang="it-IT" dirty="0"/>
              <a:t>del costo ammissibile dell’investimento. </a:t>
            </a:r>
          </a:p>
          <a:p>
            <a:pPr marL="0" indent="0">
              <a:buNone/>
            </a:pPr>
            <a:r>
              <a:rPr lang="it-IT" dirty="0"/>
              <a:t>Ciascun richiedente può presentare </a:t>
            </a:r>
            <a:r>
              <a:rPr lang="it-IT" b="1" u="sng" dirty="0"/>
              <a:t>solo una domanda </a:t>
            </a:r>
            <a:r>
              <a:rPr lang="it-IT" dirty="0"/>
              <a:t>sul presente Avviso</a:t>
            </a:r>
          </a:p>
          <a:p>
            <a:pPr marL="0" indent="0">
              <a:buNone/>
            </a:pPr>
            <a:endParaRPr lang="it-IT" dirty="0"/>
          </a:p>
        </p:txBody>
      </p:sp>
      <p:sp>
        <p:nvSpPr>
          <p:cNvPr id="4" name="Segnaposto numero diapositiva 3">
            <a:extLst>
              <a:ext uri="{FF2B5EF4-FFF2-40B4-BE49-F238E27FC236}">
                <a16:creationId xmlns:a16="http://schemas.microsoft.com/office/drawing/2014/main" id="{D92B7F48-E2F1-74DC-9735-B3C51D3E3704}"/>
              </a:ext>
            </a:extLst>
          </p:cNvPr>
          <p:cNvSpPr>
            <a:spLocks noGrp="1"/>
          </p:cNvSpPr>
          <p:nvPr>
            <p:ph type="sldNum" sz="quarter" idx="12"/>
          </p:nvPr>
        </p:nvSpPr>
        <p:spPr/>
        <p:txBody>
          <a:bodyPr/>
          <a:lstStyle/>
          <a:p>
            <a:fld id="{133D7C2E-2AA3-4174-9973-3A037181004D}" type="slidenum">
              <a:rPr lang="it-IT" smtClean="0">
                <a:solidFill>
                  <a:srgbClr val="90C226"/>
                </a:solidFill>
              </a:rPr>
              <a:pPr/>
              <a:t>20</a:t>
            </a:fld>
            <a:endParaRPr lang="it-IT">
              <a:solidFill>
                <a:srgbClr val="90C226"/>
              </a:solidFill>
            </a:endParaRPr>
          </a:p>
        </p:txBody>
      </p:sp>
    </p:spTree>
    <p:extLst>
      <p:ext uri="{BB962C8B-B14F-4D97-AF65-F5344CB8AC3E}">
        <p14:creationId xmlns:p14="http://schemas.microsoft.com/office/powerpoint/2010/main" val="66600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18F792-581B-4604-DA73-9799B7A9AF33}"/>
              </a:ext>
            </a:extLst>
          </p:cNvPr>
          <p:cNvSpPr>
            <a:spLocks noGrp="1"/>
          </p:cNvSpPr>
          <p:nvPr>
            <p:ph type="title"/>
          </p:nvPr>
        </p:nvSpPr>
        <p:spPr>
          <a:xfrm>
            <a:off x="677334" y="609600"/>
            <a:ext cx="8596668" cy="685800"/>
          </a:xfrm>
        </p:spPr>
        <p:txBody>
          <a:bodyPr>
            <a:normAutofit/>
          </a:bodyPr>
          <a:lstStyle/>
          <a:p>
            <a:r>
              <a:rPr lang="it-IT" sz="1400" dirty="0"/>
              <a:t>SRD01_FRUTTETI RESILIENTI</a:t>
            </a:r>
          </a:p>
        </p:txBody>
      </p:sp>
      <p:sp>
        <p:nvSpPr>
          <p:cNvPr id="3" name="Segnaposto contenuto 2">
            <a:extLst>
              <a:ext uri="{FF2B5EF4-FFF2-40B4-BE49-F238E27FC236}">
                <a16:creationId xmlns:a16="http://schemas.microsoft.com/office/drawing/2014/main" id="{9A60C4C3-D300-42E5-921C-6FDB9E881D94}"/>
              </a:ext>
            </a:extLst>
          </p:cNvPr>
          <p:cNvSpPr>
            <a:spLocks noGrp="1"/>
          </p:cNvSpPr>
          <p:nvPr>
            <p:ph idx="1"/>
          </p:nvPr>
        </p:nvSpPr>
        <p:spPr/>
        <p:txBody>
          <a:bodyPr/>
          <a:lstStyle/>
          <a:p>
            <a:pPr marL="0" indent="0">
              <a:buNone/>
            </a:pPr>
            <a:r>
              <a:rPr lang="it-IT" b="1" u="sng" dirty="0"/>
              <a:t>Cumulabilità degli aiuti e doppio finanziamento</a:t>
            </a:r>
          </a:p>
          <a:p>
            <a:pPr algn="just"/>
            <a:r>
              <a:rPr lang="it-IT" dirty="0"/>
              <a:t>Le operazioni finanziate con i fondi stanziati con il presente Avviso possono ricevere un sostegno attraverso regimi di aiuto nazionali (statali o regionali) o altre sovvenzioni pubbliche, compresi i crediti di imposta, </a:t>
            </a:r>
            <a:r>
              <a:rPr lang="it-IT" b="1" u="sng" dirty="0"/>
              <a:t>nella misura massima del 20%,</a:t>
            </a:r>
            <a:r>
              <a:rPr lang="it-IT" dirty="0"/>
              <a:t> calcolato su ogni singolo investimento/fattura, in quanto l’intensità massima di aiuto ammissibile, secondo quanto disposto dall’art. 73 paragrafo 4 lettera a) del Reg. UE n. 2021/2015 e dall’art. 6, paragrafo 1- lettera g) è pari all’80%.</a:t>
            </a:r>
          </a:p>
        </p:txBody>
      </p:sp>
      <p:sp>
        <p:nvSpPr>
          <p:cNvPr id="4" name="Segnaposto numero diapositiva 3">
            <a:extLst>
              <a:ext uri="{FF2B5EF4-FFF2-40B4-BE49-F238E27FC236}">
                <a16:creationId xmlns:a16="http://schemas.microsoft.com/office/drawing/2014/main" id="{6AD13197-9CAA-4964-75D1-A9FCF1023A8F}"/>
              </a:ext>
            </a:extLst>
          </p:cNvPr>
          <p:cNvSpPr>
            <a:spLocks noGrp="1"/>
          </p:cNvSpPr>
          <p:nvPr>
            <p:ph type="sldNum" sz="quarter" idx="12"/>
          </p:nvPr>
        </p:nvSpPr>
        <p:spPr/>
        <p:txBody>
          <a:bodyPr/>
          <a:lstStyle/>
          <a:p>
            <a:fld id="{133D7C2E-2AA3-4174-9973-3A037181004D}" type="slidenum">
              <a:rPr lang="it-IT" smtClean="0">
                <a:solidFill>
                  <a:srgbClr val="90C226"/>
                </a:solidFill>
              </a:rPr>
              <a:pPr/>
              <a:t>21</a:t>
            </a:fld>
            <a:endParaRPr lang="it-IT">
              <a:solidFill>
                <a:srgbClr val="90C226"/>
              </a:solidFill>
            </a:endParaRPr>
          </a:p>
        </p:txBody>
      </p:sp>
    </p:spTree>
    <p:extLst>
      <p:ext uri="{BB962C8B-B14F-4D97-AF65-F5344CB8AC3E}">
        <p14:creationId xmlns:p14="http://schemas.microsoft.com/office/powerpoint/2010/main" val="28723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ED458-844F-89C6-EFD9-880FEBB4D974}"/>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SRD01_FRUTTETI RESILIENTI</a:t>
            </a:r>
            <a:endParaRPr lang="it-IT" dirty="0"/>
          </a:p>
        </p:txBody>
      </p:sp>
      <p:sp>
        <p:nvSpPr>
          <p:cNvPr id="3" name="Segnaposto contenuto 2">
            <a:extLst>
              <a:ext uri="{FF2B5EF4-FFF2-40B4-BE49-F238E27FC236}">
                <a16:creationId xmlns:a16="http://schemas.microsoft.com/office/drawing/2014/main" id="{1D827CBE-E163-742C-D78B-528017BA5815}"/>
              </a:ext>
            </a:extLst>
          </p:cNvPr>
          <p:cNvSpPr>
            <a:spLocks noGrp="1"/>
          </p:cNvSpPr>
          <p:nvPr>
            <p:ph idx="1"/>
          </p:nvPr>
        </p:nvSpPr>
        <p:spPr/>
        <p:txBody>
          <a:bodyPr>
            <a:normAutofit/>
          </a:bodyPr>
          <a:lstStyle/>
          <a:p>
            <a:pPr marL="0" indent="0">
              <a:buNone/>
            </a:pPr>
            <a:r>
              <a:rPr lang="it-IT" sz="2000" b="1" u="sng" dirty="0"/>
              <a:t>Principi e criteri di selezione</a:t>
            </a:r>
          </a:p>
          <a:p>
            <a:pPr marL="0" indent="0">
              <a:buNone/>
            </a:pPr>
            <a:endParaRPr lang="it-IT" sz="2000" b="1" u="sng" dirty="0"/>
          </a:p>
          <a:p>
            <a:pPr marL="0" indent="0">
              <a:buNone/>
            </a:pPr>
            <a:r>
              <a:rPr lang="it-IT" b="1" u="sng" dirty="0"/>
              <a:t>Criteri di priorità riferiti al beneficiario</a:t>
            </a:r>
          </a:p>
          <a:p>
            <a:r>
              <a:rPr lang="it-IT" dirty="0"/>
              <a:t>Impresa aderente - direttamente o indirettamente – ad OP</a:t>
            </a:r>
          </a:p>
          <a:p>
            <a:r>
              <a:rPr lang="it-IT" dirty="0"/>
              <a:t>Impresa condotta da giovane agricoltore</a:t>
            </a:r>
          </a:p>
          <a:p>
            <a:r>
              <a:rPr lang="it-IT" dirty="0"/>
              <a:t>Beneficiario dell’intervento di genere femminile</a:t>
            </a:r>
          </a:p>
          <a:p>
            <a:r>
              <a:rPr lang="it-IT" dirty="0"/>
              <a:t>Impresa che aderisce alla Rete del lavoro di qualità</a:t>
            </a:r>
          </a:p>
          <a:p>
            <a:endParaRPr lang="it-IT" dirty="0"/>
          </a:p>
          <a:p>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5E1ED10D-BABE-AB22-6D81-DA64D75E59C0}"/>
              </a:ext>
            </a:extLst>
          </p:cNvPr>
          <p:cNvSpPr>
            <a:spLocks noGrp="1"/>
          </p:cNvSpPr>
          <p:nvPr>
            <p:ph type="sldNum" sz="quarter" idx="12"/>
          </p:nvPr>
        </p:nvSpPr>
        <p:spPr/>
        <p:txBody>
          <a:bodyPr/>
          <a:lstStyle/>
          <a:p>
            <a:fld id="{133D7C2E-2AA3-4174-9973-3A037181004D}" type="slidenum">
              <a:rPr lang="it-IT" smtClean="0">
                <a:solidFill>
                  <a:srgbClr val="90C226"/>
                </a:solidFill>
              </a:rPr>
              <a:pPr/>
              <a:t>22</a:t>
            </a:fld>
            <a:endParaRPr lang="it-IT">
              <a:solidFill>
                <a:srgbClr val="90C226"/>
              </a:solidFill>
            </a:endParaRPr>
          </a:p>
        </p:txBody>
      </p:sp>
    </p:spTree>
    <p:extLst>
      <p:ext uri="{BB962C8B-B14F-4D97-AF65-F5344CB8AC3E}">
        <p14:creationId xmlns:p14="http://schemas.microsoft.com/office/powerpoint/2010/main" val="202607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9844B5-586F-B4E9-3EA4-D5315C505245}"/>
              </a:ext>
            </a:extLst>
          </p:cNvPr>
          <p:cNvSpPr>
            <a:spLocks noGrp="1"/>
          </p:cNvSpPr>
          <p:nvPr>
            <p:ph type="title"/>
          </p:nvPr>
        </p:nvSpPr>
        <p:spPr>
          <a:xfrm>
            <a:off x="677334" y="685801"/>
            <a:ext cx="8596668" cy="609600"/>
          </a:xfrm>
        </p:spPr>
        <p:txBody>
          <a:bodyPr>
            <a:normAutofit/>
          </a:bodyPr>
          <a:lstStyle/>
          <a:p>
            <a:r>
              <a:rPr lang="it-IT" sz="1400" dirty="0"/>
              <a:t>SRD01_FRUTTETI RESILIENTI</a:t>
            </a:r>
          </a:p>
        </p:txBody>
      </p:sp>
      <p:sp>
        <p:nvSpPr>
          <p:cNvPr id="3" name="Segnaposto contenuto 2">
            <a:extLst>
              <a:ext uri="{FF2B5EF4-FFF2-40B4-BE49-F238E27FC236}">
                <a16:creationId xmlns:a16="http://schemas.microsoft.com/office/drawing/2014/main" id="{5A1E3E97-D798-03A4-632A-44A835ACBF4F}"/>
              </a:ext>
            </a:extLst>
          </p:cNvPr>
          <p:cNvSpPr>
            <a:spLocks noGrp="1"/>
          </p:cNvSpPr>
          <p:nvPr>
            <p:ph idx="1"/>
          </p:nvPr>
        </p:nvSpPr>
        <p:spPr>
          <a:xfrm>
            <a:off x="677334" y="1295401"/>
            <a:ext cx="8847666" cy="4745962"/>
          </a:xfrm>
        </p:spPr>
        <p:txBody>
          <a:bodyPr>
            <a:normAutofit/>
          </a:bodyPr>
          <a:lstStyle/>
          <a:p>
            <a:pPr marL="0" indent="0">
              <a:buNone/>
            </a:pPr>
            <a:r>
              <a:rPr lang="it-IT" sz="1600" b="1" u="sng" dirty="0">
                <a:latin typeface="+mj-lt"/>
              </a:rPr>
              <a:t>1.8.2 Criteri di priorità riferibili al PI</a:t>
            </a:r>
          </a:p>
          <a:p>
            <a:pPr marL="0" indent="0">
              <a:buNone/>
            </a:pPr>
            <a:endParaRPr lang="it-IT" sz="1600" b="1" u="sng" dirty="0">
              <a:latin typeface="+mj-lt"/>
            </a:endParaRPr>
          </a:p>
          <a:p>
            <a:pPr algn="l"/>
            <a:r>
              <a:rPr lang="it-IT" sz="1600" b="1" i="0" u="none" strike="noStrike" baseline="0" dirty="0">
                <a:latin typeface="+mj-lt"/>
              </a:rPr>
              <a:t>a) </a:t>
            </a:r>
            <a:r>
              <a:rPr lang="it-IT" sz="1600" b="0" i="0" u="none" strike="noStrike" baseline="0" dirty="0">
                <a:latin typeface="+mj-lt"/>
              </a:rPr>
              <a:t>Intervento realizzato in zona delimitata per gli eventi calamitosi di maggio 2023</a:t>
            </a:r>
          </a:p>
          <a:p>
            <a:pPr algn="l"/>
            <a:r>
              <a:rPr lang="it-IT" sz="1600" b="1" i="0" u="none" strike="noStrike" baseline="0" dirty="0">
                <a:latin typeface="+mj-lt"/>
              </a:rPr>
              <a:t>b) </a:t>
            </a:r>
            <a:r>
              <a:rPr lang="it-IT" sz="1600" b="0" i="0" u="none" strike="noStrike" baseline="0" dirty="0">
                <a:latin typeface="+mj-lt"/>
              </a:rPr>
              <a:t>dimensione economica dell’operazione (ettari di superficie protetta realizzati con il PI)</a:t>
            </a:r>
          </a:p>
          <a:p>
            <a:pPr algn="l"/>
            <a:r>
              <a:rPr lang="it-IT" sz="1600" b="1" i="0" u="none" strike="noStrike" baseline="0" dirty="0">
                <a:latin typeface="+mj-lt"/>
              </a:rPr>
              <a:t>c) </a:t>
            </a:r>
            <a:r>
              <a:rPr lang="it-IT" sz="1600" b="0" i="0" u="none" strike="noStrike" baseline="0" dirty="0">
                <a:latin typeface="+mj-lt"/>
              </a:rPr>
              <a:t>in caso di realizzazione di impianti irrigui ad Alta Efficienza </a:t>
            </a:r>
          </a:p>
          <a:p>
            <a:pPr algn="l"/>
            <a:r>
              <a:rPr lang="it-IT" sz="1600" b="1" i="0" u="none" strike="noStrike" baseline="0" dirty="0">
                <a:latin typeface="+mj-lt"/>
              </a:rPr>
              <a:t>d) </a:t>
            </a:r>
            <a:r>
              <a:rPr lang="it-IT" sz="1600" b="0" i="0" u="none" strike="noStrike" baseline="0" dirty="0">
                <a:latin typeface="+mj-lt"/>
              </a:rPr>
              <a:t>in caso di realizzazione di reti antinsetto/multifunzione incluso antinsetto</a:t>
            </a:r>
          </a:p>
          <a:p>
            <a:pPr algn="l"/>
            <a:r>
              <a:rPr lang="it-IT" sz="1600" b="1" i="0" u="none" strike="noStrike" baseline="0" dirty="0">
                <a:latin typeface="+mj-lt"/>
              </a:rPr>
              <a:t>e) </a:t>
            </a:r>
            <a:r>
              <a:rPr lang="it-IT" sz="1600" b="0" i="0" u="none" strike="noStrike" baseline="0" dirty="0">
                <a:latin typeface="+mj-lt"/>
              </a:rPr>
              <a:t>adozione di più di due sistemi di difesa attiva o adattamento ai cambiamenti climatici,</a:t>
            </a:r>
          </a:p>
          <a:p>
            <a:pPr algn="l"/>
            <a:r>
              <a:rPr lang="it-IT" sz="1600" b="1" i="0" u="none" strike="noStrike" baseline="0" dirty="0">
                <a:latin typeface="+mj-lt"/>
              </a:rPr>
              <a:t>f) </a:t>
            </a:r>
            <a:r>
              <a:rPr lang="it-IT" sz="1600" b="0" i="0" u="none" strike="noStrike" baseline="0" dirty="0">
                <a:latin typeface="+mj-lt"/>
              </a:rPr>
              <a:t>progetti comprendenti impianti dotati di sistemi di sensoristica ed elaborazione dati</a:t>
            </a:r>
          </a:p>
          <a:p>
            <a:pPr marL="0" indent="0" algn="l">
              <a:buNone/>
            </a:pPr>
            <a:r>
              <a:rPr lang="it-IT" sz="1600" b="0" i="0" u="none" strike="noStrike" baseline="0" dirty="0">
                <a:latin typeface="+mj-lt"/>
              </a:rPr>
              <a:t>idonei ad automatizzare ed ottimizzare l’entrata in funzione autonomamente al verificarsi delle condizioni di criticità</a:t>
            </a:r>
          </a:p>
          <a:p>
            <a:pPr algn="l"/>
            <a:r>
              <a:rPr lang="it-IT" sz="1600" b="1" i="0" u="none" strike="noStrike" baseline="0" dirty="0">
                <a:latin typeface="+mj-lt"/>
              </a:rPr>
              <a:t>g) </a:t>
            </a:r>
            <a:r>
              <a:rPr lang="it-IT" sz="1600" b="0" i="0" u="none" strike="noStrike" baseline="0" dirty="0">
                <a:latin typeface="+mj-lt"/>
              </a:rPr>
              <a:t>imprese aderenti a sistemi di qualità regolamentata </a:t>
            </a:r>
            <a:endParaRPr lang="it-IT" sz="1600" dirty="0">
              <a:latin typeface="+mj-lt"/>
            </a:endParaRPr>
          </a:p>
        </p:txBody>
      </p:sp>
      <p:sp>
        <p:nvSpPr>
          <p:cNvPr id="4" name="Segnaposto numero diapositiva 3">
            <a:extLst>
              <a:ext uri="{FF2B5EF4-FFF2-40B4-BE49-F238E27FC236}">
                <a16:creationId xmlns:a16="http://schemas.microsoft.com/office/drawing/2014/main" id="{08CA063F-4E5B-05FB-DC42-0C43E071B939}"/>
              </a:ext>
            </a:extLst>
          </p:cNvPr>
          <p:cNvSpPr>
            <a:spLocks noGrp="1"/>
          </p:cNvSpPr>
          <p:nvPr>
            <p:ph type="sldNum" sz="quarter" idx="12"/>
          </p:nvPr>
        </p:nvSpPr>
        <p:spPr/>
        <p:txBody>
          <a:bodyPr/>
          <a:lstStyle/>
          <a:p>
            <a:fld id="{133D7C2E-2AA3-4174-9973-3A037181004D}" type="slidenum">
              <a:rPr lang="it-IT" smtClean="0">
                <a:solidFill>
                  <a:srgbClr val="90C226"/>
                </a:solidFill>
              </a:rPr>
              <a:pPr/>
              <a:t>23</a:t>
            </a:fld>
            <a:endParaRPr lang="it-IT">
              <a:solidFill>
                <a:srgbClr val="90C226"/>
              </a:solidFill>
            </a:endParaRPr>
          </a:p>
        </p:txBody>
      </p:sp>
    </p:spTree>
    <p:extLst>
      <p:ext uri="{BB962C8B-B14F-4D97-AF65-F5344CB8AC3E}">
        <p14:creationId xmlns:p14="http://schemas.microsoft.com/office/powerpoint/2010/main" val="152231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93EF0-856F-0D1B-3F8A-74DE1AE625A7}"/>
              </a:ext>
            </a:extLst>
          </p:cNvPr>
          <p:cNvSpPr>
            <a:spLocks noGrp="1"/>
          </p:cNvSpPr>
          <p:nvPr>
            <p:ph type="title"/>
          </p:nvPr>
        </p:nvSpPr>
        <p:spPr>
          <a:xfrm>
            <a:off x="715434" y="574674"/>
            <a:ext cx="8596668" cy="1320800"/>
          </a:xfrm>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SRD01_FRUTTETI RESILIENTI</a:t>
            </a:r>
            <a:endParaRPr lang="it-IT" dirty="0"/>
          </a:p>
        </p:txBody>
      </p:sp>
      <p:sp>
        <p:nvSpPr>
          <p:cNvPr id="3" name="Segnaposto contenuto 2">
            <a:extLst>
              <a:ext uri="{FF2B5EF4-FFF2-40B4-BE49-F238E27FC236}">
                <a16:creationId xmlns:a16="http://schemas.microsoft.com/office/drawing/2014/main" id="{438C370E-1EF8-862E-F7E9-2DD42BC5FD5C}"/>
              </a:ext>
            </a:extLst>
          </p:cNvPr>
          <p:cNvSpPr>
            <a:spLocks noGrp="1"/>
          </p:cNvSpPr>
          <p:nvPr>
            <p:ph idx="1"/>
          </p:nvPr>
        </p:nvSpPr>
        <p:spPr>
          <a:xfrm>
            <a:off x="677334" y="1600199"/>
            <a:ext cx="8596668" cy="4441163"/>
          </a:xfrm>
        </p:spPr>
        <p:txBody>
          <a:bodyPr>
            <a:normAutofit fontScale="85000" lnSpcReduction="20000"/>
          </a:bodyPr>
          <a:lstStyle/>
          <a:p>
            <a:pPr marL="0" indent="0">
              <a:buNone/>
            </a:pPr>
            <a:r>
              <a:rPr lang="it-IT" b="1" u="sng" dirty="0"/>
              <a:t>Spese ammissibili</a:t>
            </a:r>
          </a:p>
          <a:p>
            <a:r>
              <a:rPr lang="it-IT" dirty="0"/>
              <a:t>realizzazione di </a:t>
            </a:r>
            <a:r>
              <a:rPr lang="it-IT" b="1" u="sng" dirty="0"/>
              <a:t>nuovi impianti frutticoli </a:t>
            </a:r>
            <a:r>
              <a:rPr lang="it-IT" dirty="0"/>
              <a:t>unicamente con materiale di propagazione in possesso della certificazione volontaria nazionale, fatto salvo alcune specifiche</a:t>
            </a:r>
          </a:p>
          <a:p>
            <a:pPr marL="0" indent="0">
              <a:buNone/>
            </a:pPr>
            <a:r>
              <a:rPr lang="it-IT" dirty="0"/>
              <a:t>Acquisto e messa in opera di </a:t>
            </a:r>
            <a:r>
              <a:rPr lang="it-IT" b="1" u="sng" dirty="0"/>
              <a:t>almeno due sistemi di difesa attiva </a:t>
            </a:r>
            <a:r>
              <a:rPr lang="it-IT" dirty="0"/>
              <a:t>a scelta tra quelli sottoindicati.</a:t>
            </a:r>
          </a:p>
          <a:p>
            <a:r>
              <a:rPr lang="it-IT" u="sng" dirty="0"/>
              <a:t> Difesa dalla siccità </a:t>
            </a:r>
            <a:r>
              <a:rPr lang="it-IT" dirty="0"/>
              <a:t>:</a:t>
            </a:r>
          </a:p>
          <a:p>
            <a:pPr marL="0" indent="0">
              <a:buNone/>
            </a:pPr>
            <a:r>
              <a:rPr lang="it-IT" dirty="0"/>
              <a:t>a) Impianti irrigui;</a:t>
            </a:r>
          </a:p>
          <a:p>
            <a:pPr marL="0" indent="0">
              <a:buNone/>
            </a:pPr>
            <a:r>
              <a:rPr lang="it-IT" dirty="0"/>
              <a:t>b) Invasi aziendali ad uso irriguo</a:t>
            </a:r>
          </a:p>
          <a:p>
            <a:r>
              <a:rPr lang="it-IT" u="sng" dirty="0"/>
              <a:t>Impianto antigrandine</a:t>
            </a:r>
            <a:r>
              <a:rPr lang="it-IT" dirty="0"/>
              <a:t>;</a:t>
            </a:r>
          </a:p>
          <a:p>
            <a:r>
              <a:rPr lang="it-IT" u="sng" dirty="0"/>
              <a:t>Sistemi di prevenzione dai danni provocati al potenziale produttivo frutticolo da gelate </a:t>
            </a:r>
            <a:r>
              <a:rPr lang="it-IT" dirty="0"/>
              <a:t>primaverili, tra quelli sotto riportati:</a:t>
            </a:r>
          </a:p>
          <a:p>
            <a:pPr marL="0" indent="0">
              <a:buNone/>
            </a:pPr>
            <a:r>
              <a:rPr lang="it-IT" dirty="0"/>
              <a:t>a) acquisto e messa in opera di ventilatori e/o bruciatori fissi e /o mobili con funzione antibrina. </a:t>
            </a:r>
          </a:p>
          <a:p>
            <a:pPr marL="0" indent="0">
              <a:buNone/>
            </a:pPr>
            <a:r>
              <a:rPr lang="it-IT" dirty="0"/>
              <a:t>b) realizzazione di impianti irrigui con inserimento di linee di distribuzione ed ugelli/erogatori specificamente dedicati ad espletare la funzione antibrina. </a:t>
            </a:r>
          </a:p>
          <a:p>
            <a:r>
              <a:rPr lang="it-IT" u="sng" dirty="0"/>
              <a:t>Impianti con abbinamenti o reti multifunzioni (reti antinsetto, reti antipioggia).</a:t>
            </a:r>
          </a:p>
          <a:p>
            <a:r>
              <a:rPr lang="it-IT" dirty="0"/>
              <a:t>spese tecniche generali, </a:t>
            </a:r>
          </a:p>
        </p:txBody>
      </p:sp>
      <p:sp>
        <p:nvSpPr>
          <p:cNvPr id="4" name="Segnaposto numero diapositiva 3">
            <a:extLst>
              <a:ext uri="{FF2B5EF4-FFF2-40B4-BE49-F238E27FC236}">
                <a16:creationId xmlns:a16="http://schemas.microsoft.com/office/drawing/2014/main" id="{CCF42919-E9C3-CA12-6D71-D5D555932DFB}"/>
              </a:ext>
            </a:extLst>
          </p:cNvPr>
          <p:cNvSpPr>
            <a:spLocks noGrp="1"/>
          </p:cNvSpPr>
          <p:nvPr>
            <p:ph type="sldNum" sz="quarter" idx="12"/>
          </p:nvPr>
        </p:nvSpPr>
        <p:spPr/>
        <p:txBody>
          <a:bodyPr/>
          <a:lstStyle/>
          <a:p>
            <a:fld id="{133D7C2E-2AA3-4174-9973-3A037181004D}" type="slidenum">
              <a:rPr lang="it-IT" smtClean="0">
                <a:solidFill>
                  <a:srgbClr val="90C226"/>
                </a:solidFill>
              </a:rPr>
              <a:pPr/>
              <a:t>24</a:t>
            </a:fld>
            <a:endParaRPr lang="it-IT">
              <a:solidFill>
                <a:srgbClr val="90C226"/>
              </a:solidFill>
            </a:endParaRPr>
          </a:p>
        </p:txBody>
      </p:sp>
    </p:spTree>
    <p:extLst>
      <p:ext uri="{BB962C8B-B14F-4D97-AF65-F5344CB8AC3E}">
        <p14:creationId xmlns:p14="http://schemas.microsoft.com/office/powerpoint/2010/main" val="341375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47E782-31C9-E237-1C68-0F64D39A50C7}"/>
              </a:ext>
            </a:extLst>
          </p:cNvPr>
          <p:cNvSpPr>
            <a:spLocks noGrp="1"/>
          </p:cNvSpPr>
          <p:nvPr>
            <p:ph type="title"/>
          </p:nvPr>
        </p:nvSpPr>
        <p:spPr>
          <a:xfrm>
            <a:off x="677334" y="457200"/>
            <a:ext cx="8596668" cy="1320800"/>
          </a:xfrm>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SRD01_FRUTTETI RESILIENTI</a:t>
            </a:r>
            <a:endParaRPr lang="it-IT" dirty="0"/>
          </a:p>
        </p:txBody>
      </p:sp>
      <p:sp>
        <p:nvSpPr>
          <p:cNvPr id="3" name="Segnaposto contenuto 2">
            <a:extLst>
              <a:ext uri="{FF2B5EF4-FFF2-40B4-BE49-F238E27FC236}">
                <a16:creationId xmlns:a16="http://schemas.microsoft.com/office/drawing/2014/main" id="{62B1DAEA-E0E5-D873-C713-FCEED7D48127}"/>
              </a:ext>
            </a:extLst>
          </p:cNvPr>
          <p:cNvSpPr>
            <a:spLocks noGrp="1"/>
          </p:cNvSpPr>
          <p:nvPr>
            <p:ph idx="1"/>
          </p:nvPr>
        </p:nvSpPr>
        <p:spPr/>
        <p:txBody>
          <a:bodyPr>
            <a:normAutofit/>
          </a:bodyPr>
          <a:lstStyle/>
          <a:p>
            <a:pPr marL="0" indent="0">
              <a:buNone/>
            </a:pPr>
            <a:r>
              <a:rPr lang="it-IT" b="1" u="sng" dirty="0"/>
              <a:t>Spese non ammissibili</a:t>
            </a:r>
          </a:p>
          <a:p>
            <a:pPr marL="0" indent="0">
              <a:buNone/>
            </a:pPr>
            <a:endParaRPr lang="it-IT" b="1" u="sng" dirty="0"/>
          </a:p>
          <a:p>
            <a:pPr algn="just"/>
            <a:r>
              <a:rPr lang="it-IT" dirty="0"/>
              <a:t>- investimenti che non rispettino la normativa vigente e che non siano riconducibili a nuovi frutteti o alla salvaguardia del potenziale produttivo di questi ultimi;</a:t>
            </a:r>
          </a:p>
          <a:p>
            <a:r>
              <a:rPr lang="it-IT" dirty="0"/>
              <a:t>- serre;</a:t>
            </a:r>
          </a:p>
          <a:p>
            <a:r>
              <a:rPr lang="it-IT" dirty="0"/>
              <a:t>- dotazioni con durata tecnica inferiore ai 5 anni;</a:t>
            </a:r>
          </a:p>
          <a:p>
            <a:r>
              <a:rPr lang="it-IT" dirty="0"/>
              <a:t>- acquisto di materiale usato;</a:t>
            </a:r>
          </a:p>
          <a:p>
            <a:r>
              <a:rPr lang="it-IT" dirty="0"/>
              <a:t>- realizzazione/manutenzione straordinaria di pozzi</a:t>
            </a:r>
          </a:p>
        </p:txBody>
      </p:sp>
      <p:sp>
        <p:nvSpPr>
          <p:cNvPr id="4" name="Segnaposto numero diapositiva 3">
            <a:extLst>
              <a:ext uri="{FF2B5EF4-FFF2-40B4-BE49-F238E27FC236}">
                <a16:creationId xmlns:a16="http://schemas.microsoft.com/office/drawing/2014/main" id="{FCC5DA7E-5B06-88A8-70D7-C8D8F71B7AF8}"/>
              </a:ext>
            </a:extLst>
          </p:cNvPr>
          <p:cNvSpPr>
            <a:spLocks noGrp="1"/>
          </p:cNvSpPr>
          <p:nvPr>
            <p:ph type="sldNum" sz="quarter" idx="12"/>
          </p:nvPr>
        </p:nvSpPr>
        <p:spPr/>
        <p:txBody>
          <a:bodyPr/>
          <a:lstStyle/>
          <a:p>
            <a:fld id="{133D7C2E-2AA3-4174-9973-3A037181004D}" type="slidenum">
              <a:rPr lang="it-IT" smtClean="0">
                <a:solidFill>
                  <a:srgbClr val="90C226"/>
                </a:solidFill>
              </a:rPr>
              <a:pPr/>
              <a:t>25</a:t>
            </a:fld>
            <a:endParaRPr lang="it-IT">
              <a:solidFill>
                <a:srgbClr val="90C226"/>
              </a:solidFill>
            </a:endParaRPr>
          </a:p>
        </p:txBody>
      </p:sp>
    </p:spTree>
    <p:extLst>
      <p:ext uri="{BB962C8B-B14F-4D97-AF65-F5344CB8AC3E}">
        <p14:creationId xmlns:p14="http://schemas.microsoft.com/office/powerpoint/2010/main" val="92326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C31548-FC3E-0980-D01C-F48AD846DD80}"/>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SRD01_FRUTTETI RESILIENTI</a:t>
            </a:r>
            <a:endParaRPr lang="it-IT" dirty="0"/>
          </a:p>
        </p:txBody>
      </p:sp>
      <p:sp>
        <p:nvSpPr>
          <p:cNvPr id="3" name="Segnaposto contenuto 2">
            <a:extLst>
              <a:ext uri="{FF2B5EF4-FFF2-40B4-BE49-F238E27FC236}">
                <a16:creationId xmlns:a16="http://schemas.microsoft.com/office/drawing/2014/main" id="{D925F067-D31E-705B-02C6-FA6BC6AB6B41}"/>
              </a:ext>
            </a:extLst>
          </p:cNvPr>
          <p:cNvSpPr>
            <a:spLocks noGrp="1"/>
          </p:cNvSpPr>
          <p:nvPr>
            <p:ph idx="1"/>
          </p:nvPr>
        </p:nvSpPr>
        <p:spPr/>
        <p:txBody>
          <a:bodyPr/>
          <a:lstStyle/>
          <a:p>
            <a:pPr marL="0" indent="0">
              <a:buNone/>
            </a:pPr>
            <a:r>
              <a:rPr lang="it-IT" b="1" u="sng" dirty="0"/>
              <a:t>Presentazione delle domande di sostegno</a:t>
            </a:r>
          </a:p>
          <a:p>
            <a:pPr marL="0" indent="0">
              <a:buNone/>
            </a:pPr>
            <a:endParaRPr lang="it-IT" b="1" u="sng" dirty="0"/>
          </a:p>
          <a:p>
            <a:r>
              <a:rPr lang="it-IT" dirty="0"/>
              <a:t>La domanda di sostegno a valere sul presente avviso dovrà essere presentata tramite lo specifico modulo sul Sistema Informativo </a:t>
            </a:r>
            <a:r>
              <a:rPr lang="it-IT" dirty="0" err="1"/>
              <a:t>Agrea</a:t>
            </a:r>
            <a:r>
              <a:rPr lang="it-IT" dirty="0"/>
              <a:t> (SIAG) entro il termine perentorio delle ore 13.00.00 del </a:t>
            </a:r>
            <a:r>
              <a:rPr lang="it-IT" b="1" u="sng" dirty="0"/>
              <a:t>30 aprile 2025</a:t>
            </a:r>
            <a:r>
              <a:rPr lang="it-IT" dirty="0"/>
              <a:t>.</a:t>
            </a:r>
          </a:p>
        </p:txBody>
      </p:sp>
      <p:sp>
        <p:nvSpPr>
          <p:cNvPr id="4" name="Segnaposto numero diapositiva 3">
            <a:extLst>
              <a:ext uri="{FF2B5EF4-FFF2-40B4-BE49-F238E27FC236}">
                <a16:creationId xmlns:a16="http://schemas.microsoft.com/office/drawing/2014/main" id="{BEA91E26-DB29-0403-B4AC-D2AD2CE647ED}"/>
              </a:ext>
            </a:extLst>
          </p:cNvPr>
          <p:cNvSpPr>
            <a:spLocks noGrp="1"/>
          </p:cNvSpPr>
          <p:nvPr>
            <p:ph type="sldNum" sz="quarter" idx="12"/>
          </p:nvPr>
        </p:nvSpPr>
        <p:spPr/>
        <p:txBody>
          <a:bodyPr/>
          <a:lstStyle/>
          <a:p>
            <a:fld id="{133D7C2E-2AA3-4174-9973-3A037181004D}" type="slidenum">
              <a:rPr lang="it-IT" smtClean="0">
                <a:solidFill>
                  <a:srgbClr val="90C226"/>
                </a:solidFill>
              </a:rPr>
              <a:pPr/>
              <a:t>26</a:t>
            </a:fld>
            <a:endParaRPr lang="it-IT">
              <a:solidFill>
                <a:srgbClr val="90C226"/>
              </a:solidFill>
            </a:endParaRPr>
          </a:p>
        </p:txBody>
      </p:sp>
    </p:spTree>
    <p:extLst>
      <p:ext uri="{BB962C8B-B14F-4D97-AF65-F5344CB8AC3E}">
        <p14:creationId xmlns:p14="http://schemas.microsoft.com/office/powerpoint/2010/main" val="365779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02D91E-761A-C87C-B022-027390A56CFF}"/>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SRD01_FRUTTETI RESILIENTI</a:t>
            </a:r>
            <a:endParaRPr lang="it-IT" dirty="0"/>
          </a:p>
        </p:txBody>
      </p:sp>
      <p:sp>
        <p:nvSpPr>
          <p:cNvPr id="3" name="Segnaposto contenuto 2">
            <a:extLst>
              <a:ext uri="{FF2B5EF4-FFF2-40B4-BE49-F238E27FC236}">
                <a16:creationId xmlns:a16="http://schemas.microsoft.com/office/drawing/2014/main" id="{DFD59522-AAFC-9839-D910-19B85A7BA5CE}"/>
              </a:ext>
            </a:extLst>
          </p:cNvPr>
          <p:cNvSpPr>
            <a:spLocks noGrp="1"/>
          </p:cNvSpPr>
          <p:nvPr>
            <p:ph idx="1"/>
          </p:nvPr>
        </p:nvSpPr>
        <p:spPr>
          <a:xfrm>
            <a:off x="677334" y="1295401"/>
            <a:ext cx="8596668" cy="4745962"/>
          </a:xfrm>
        </p:spPr>
        <p:txBody>
          <a:bodyPr>
            <a:normAutofit lnSpcReduction="10000"/>
          </a:bodyPr>
          <a:lstStyle/>
          <a:p>
            <a:pPr marL="0" indent="0">
              <a:buNone/>
            </a:pPr>
            <a:r>
              <a:rPr lang="it-IT" b="1" u="sng" dirty="0"/>
              <a:t>Istruttoria delle domande di sostegno</a:t>
            </a:r>
            <a:r>
              <a:rPr lang="it-IT" dirty="0"/>
              <a:t>.</a:t>
            </a:r>
          </a:p>
          <a:p>
            <a:r>
              <a:rPr lang="it-IT" dirty="0"/>
              <a:t>L’ufficio competente effettuerà l’istruttoria finalizzata ad accertare che il richiedente sia in possesso di tutti i requisiti e che gli investimenti previsti risultino ammissibili, richiedendo gli eventuali chiarimenti e precisazioni necessari al perfezionamento dell’istruttoria.</a:t>
            </a:r>
          </a:p>
          <a:p>
            <a:r>
              <a:rPr lang="it-IT" dirty="0"/>
              <a:t>A conclusione dell’attività istruttoria, gli uffici regionali competenti assumono uno specifico atto formale.</a:t>
            </a:r>
          </a:p>
          <a:p>
            <a:r>
              <a:rPr lang="it-IT" dirty="0"/>
              <a:t>La graduatoria generale REGIONALE sarà formulata sulla base del punteggio di merito complessivo determinato e sarà approvata con atto del Responsabile del Settore/Area competente riportato nell’Avviso pubblico. </a:t>
            </a:r>
          </a:p>
          <a:p>
            <a:pPr marL="0" indent="0">
              <a:buNone/>
            </a:pPr>
            <a:r>
              <a:rPr lang="it-IT" b="1" u="sng" dirty="0"/>
              <a:t>Concessione del contributo</a:t>
            </a:r>
            <a:r>
              <a:rPr lang="it-IT" dirty="0"/>
              <a:t>.</a:t>
            </a:r>
          </a:p>
          <a:p>
            <a:r>
              <a:rPr lang="it-IT" dirty="0"/>
              <a:t>Sulla base della graduatoria generale gli uffici competenti procederanno all’adozione di un unico atto di concessione del contributo, in tale atto è stabilito il termine unico per la presentazione della domanda di pagamento, nonché il codice CUP </a:t>
            </a:r>
          </a:p>
          <a:p>
            <a:endParaRPr lang="it-IT" dirty="0"/>
          </a:p>
        </p:txBody>
      </p:sp>
      <p:sp>
        <p:nvSpPr>
          <p:cNvPr id="4" name="Segnaposto numero diapositiva 3">
            <a:extLst>
              <a:ext uri="{FF2B5EF4-FFF2-40B4-BE49-F238E27FC236}">
                <a16:creationId xmlns:a16="http://schemas.microsoft.com/office/drawing/2014/main" id="{5E3AEB18-C1D8-3226-F10C-CF1557911FC6}"/>
              </a:ext>
            </a:extLst>
          </p:cNvPr>
          <p:cNvSpPr>
            <a:spLocks noGrp="1"/>
          </p:cNvSpPr>
          <p:nvPr>
            <p:ph type="sldNum" sz="quarter" idx="12"/>
          </p:nvPr>
        </p:nvSpPr>
        <p:spPr/>
        <p:txBody>
          <a:bodyPr/>
          <a:lstStyle/>
          <a:p>
            <a:fld id="{133D7C2E-2AA3-4174-9973-3A037181004D}" type="slidenum">
              <a:rPr lang="it-IT" smtClean="0">
                <a:solidFill>
                  <a:srgbClr val="90C226"/>
                </a:solidFill>
              </a:rPr>
              <a:pPr/>
              <a:t>27</a:t>
            </a:fld>
            <a:endParaRPr lang="it-IT">
              <a:solidFill>
                <a:srgbClr val="90C226"/>
              </a:solidFill>
            </a:endParaRPr>
          </a:p>
        </p:txBody>
      </p:sp>
    </p:spTree>
    <p:extLst>
      <p:ext uri="{BB962C8B-B14F-4D97-AF65-F5344CB8AC3E}">
        <p14:creationId xmlns:p14="http://schemas.microsoft.com/office/powerpoint/2010/main" val="86099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2BD688-352C-2162-2D72-88D7D85A92F7}"/>
              </a:ext>
            </a:extLst>
          </p:cNvPr>
          <p:cNvSpPr>
            <a:spLocks noGrp="1"/>
          </p:cNvSpPr>
          <p:nvPr>
            <p:ph type="title"/>
          </p:nvPr>
        </p:nvSpPr>
        <p:spPr>
          <a:xfrm>
            <a:off x="677334" y="609601"/>
            <a:ext cx="8596668" cy="381000"/>
          </a:xfrm>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SRD01_FRUTTETI RESILIENTI</a:t>
            </a:r>
            <a:endParaRPr lang="it-IT" dirty="0"/>
          </a:p>
        </p:txBody>
      </p:sp>
      <p:sp>
        <p:nvSpPr>
          <p:cNvPr id="3" name="Segnaposto contenuto 2">
            <a:extLst>
              <a:ext uri="{FF2B5EF4-FFF2-40B4-BE49-F238E27FC236}">
                <a16:creationId xmlns:a16="http://schemas.microsoft.com/office/drawing/2014/main" id="{E6845704-650D-2784-6A4A-F0620490A5A5}"/>
              </a:ext>
            </a:extLst>
          </p:cNvPr>
          <p:cNvSpPr>
            <a:spLocks noGrp="1"/>
          </p:cNvSpPr>
          <p:nvPr>
            <p:ph idx="1"/>
          </p:nvPr>
        </p:nvSpPr>
        <p:spPr>
          <a:xfrm>
            <a:off x="677334" y="1219199"/>
            <a:ext cx="8596668" cy="4822163"/>
          </a:xfrm>
        </p:spPr>
        <p:txBody>
          <a:bodyPr>
            <a:noAutofit/>
          </a:bodyPr>
          <a:lstStyle/>
          <a:p>
            <a:pPr marL="0" indent="0" algn="l">
              <a:buNone/>
            </a:pPr>
            <a:r>
              <a:rPr lang="it-IT" sz="1400" i="0" u="sng" strike="noStrike" baseline="0" dirty="0">
                <a:latin typeface="+mj-lt"/>
              </a:rPr>
              <a:t>Varianti</a:t>
            </a:r>
          </a:p>
          <a:p>
            <a:pPr algn="l"/>
            <a:r>
              <a:rPr lang="it-IT" sz="1400" b="0" i="0" u="none" strike="noStrike" baseline="0" dirty="0">
                <a:latin typeface="+mj-lt"/>
              </a:rPr>
              <a:t>Ѐ ammessa una sola richiesta di variante al Progetto d’investimento, da parte del beneficiario. </a:t>
            </a:r>
          </a:p>
          <a:p>
            <a:pPr marL="0" indent="0" algn="l">
              <a:buNone/>
            </a:pPr>
            <a:r>
              <a:rPr lang="it-IT" sz="1400" i="0" u="sng" strike="noStrike" baseline="0" dirty="0">
                <a:latin typeface="+mj-lt"/>
              </a:rPr>
              <a:t>Proroghe</a:t>
            </a:r>
          </a:p>
          <a:p>
            <a:pPr algn="l"/>
            <a:r>
              <a:rPr lang="it-IT" sz="1400" b="0" i="0" u="none" strike="noStrike" baseline="0" dirty="0">
                <a:latin typeface="+mj-lt"/>
              </a:rPr>
              <a:t>È ammessa una sola richiesta di proroga da parte del beneficiario, qualora si renda necessaria una modifica del termine della conclusione del PI, di durata non superiore a </a:t>
            </a:r>
            <a:r>
              <a:rPr lang="it-IT" sz="1400" b="1" i="0" u="none" strike="noStrike" baseline="0" dirty="0">
                <a:latin typeface="+mj-lt"/>
              </a:rPr>
              <a:t>6 mesi.</a:t>
            </a:r>
          </a:p>
          <a:p>
            <a:pPr marL="0" indent="0" algn="l">
              <a:buNone/>
            </a:pPr>
            <a:r>
              <a:rPr lang="it-IT" sz="1400" b="1" i="0" u="sng" strike="noStrike" baseline="0" dirty="0">
                <a:latin typeface="+mj-lt"/>
              </a:rPr>
              <a:t>Anticipi</a:t>
            </a:r>
          </a:p>
          <a:p>
            <a:pPr algn="l"/>
            <a:r>
              <a:rPr lang="it-IT" sz="1400" b="0" i="0" u="none" strike="noStrike" baseline="0" dirty="0">
                <a:latin typeface="+mj-lt"/>
              </a:rPr>
              <a:t>A seguito della comunicazione dell’atto di concessione, i beneficiari possono richiedere un anticipo pari al 50% del contributo spettante.</a:t>
            </a:r>
          </a:p>
          <a:p>
            <a:pPr marL="0" indent="0" algn="l">
              <a:buNone/>
            </a:pPr>
            <a:r>
              <a:rPr lang="it-IT" sz="1400" b="1" i="0" u="sng" strike="noStrike" baseline="0" dirty="0">
                <a:latin typeface="+mj-lt"/>
              </a:rPr>
              <a:t>Presentazione della domanda di pagamento</a:t>
            </a:r>
          </a:p>
          <a:p>
            <a:pPr algn="l"/>
            <a:r>
              <a:rPr lang="it-IT" sz="1400" b="0" i="0" u="none" strike="noStrike" baseline="0" dirty="0">
                <a:latin typeface="+mj-lt"/>
              </a:rPr>
              <a:t>Entro la data ultima fissata nella comunicazione del provvedimento di concessione il beneficiario dovrà presentare specifica domanda di pagamento secondo le modalità già indicate per la presentazione della domanda di sostegno.</a:t>
            </a:r>
          </a:p>
          <a:p>
            <a:pPr algn="l"/>
            <a:r>
              <a:rPr lang="it-IT" sz="1400" b="0" i="0" u="none" strike="noStrike" baseline="0" dirty="0">
                <a:latin typeface="+mj-lt"/>
              </a:rPr>
              <a:t>Il PI risulterà ammissibile esclusivamente qualora sia realizzato coerentemente alla versione oggetto di concessione o di sua variante approvata. Il PI si intende concluso successivamente alla completa realizzazione degli investimenti previsti.</a:t>
            </a:r>
          </a:p>
        </p:txBody>
      </p:sp>
      <p:sp>
        <p:nvSpPr>
          <p:cNvPr id="4" name="Segnaposto numero diapositiva 3">
            <a:extLst>
              <a:ext uri="{FF2B5EF4-FFF2-40B4-BE49-F238E27FC236}">
                <a16:creationId xmlns:a16="http://schemas.microsoft.com/office/drawing/2014/main" id="{263EEADE-B4D4-895B-A0B7-887EF157A56C}"/>
              </a:ext>
            </a:extLst>
          </p:cNvPr>
          <p:cNvSpPr>
            <a:spLocks noGrp="1"/>
          </p:cNvSpPr>
          <p:nvPr>
            <p:ph type="sldNum" sz="quarter" idx="12"/>
          </p:nvPr>
        </p:nvSpPr>
        <p:spPr/>
        <p:txBody>
          <a:bodyPr/>
          <a:lstStyle/>
          <a:p>
            <a:fld id="{133D7C2E-2AA3-4174-9973-3A037181004D}" type="slidenum">
              <a:rPr lang="it-IT" smtClean="0">
                <a:solidFill>
                  <a:srgbClr val="90C226"/>
                </a:solidFill>
              </a:rPr>
              <a:pPr/>
              <a:t>28</a:t>
            </a:fld>
            <a:endParaRPr lang="it-IT">
              <a:solidFill>
                <a:srgbClr val="90C226"/>
              </a:solidFill>
            </a:endParaRPr>
          </a:p>
        </p:txBody>
      </p:sp>
    </p:spTree>
    <p:extLst>
      <p:ext uri="{BB962C8B-B14F-4D97-AF65-F5344CB8AC3E}">
        <p14:creationId xmlns:p14="http://schemas.microsoft.com/office/powerpoint/2010/main" val="77608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D892A6-9C1A-3F90-995C-BE8B7C63FC9C}"/>
              </a:ext>
            </a:extLst>
          </p:cNvPr>
          <p:cNvSpPr>
            <a:spLocks noGrp="1"/>
          </p:cNvSpPr>
          <p:nvPr>
            <p:ph type="title"/>
          </p:nvPr>
        </p:nvSpPr>
        <p:spPr/>
        <p:txBody>
          <a:bodyPr/>
          <a:lstStyle/>
          <a:p>
            <a:pPr marL="342900" marR="0" lvl="0" indent="-342900" defTabSz="457200" rtl="0" eaLnBrk="1" fontAlgn="auto" latinLnBrk="0" hangingPunct="1">
              <a:lnSpc>
                <a:spcPct val="100000"/>
              </a:lnSpc>
              <a:spcBef>
                <a:spcPts val="1000"/>
              </a:spcBef>
              <a:spcAft>
                <a:spcPts val="0"/>
              </a:spcAft>
              <a:tabLst/>
              <a:defRPr/>
            </a:pPr>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SRD06 - AZ. 1 - GELO</a:t>
            </a:r>
            <a:b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endParaRPr lang="it-IT" dirty="0"/>
          </a:p>
        </p:txBody>
      </p:sp>
      <p:sp>
        <p:nvSpPr>
          <p:cNvPr id="3" name="Segnaposto contenuto 2">
            <a:extLst>
              <a:ext uri="{FF2B5EF4-FFF2-40B4-BE49-F238E27FC236}">
                <a16:creationId xmlns:a16="http://schemas.microsoft.com/office/drawing/2014/main" id="{1B829364-4364-4E92-CC01-4A15786C8A7B}"/>
              </a:ext>
            </a:extLst>
          </p:cNvPr>
          <p:cNvSpPr>
            <a:spLocks noGrp="1"/>
          </p:cNvSpPr>
          <p:nvPr>
            <p:ph idx="1"/>
          </p:nvPr>
        </p:nvSpPr>
        <p:spPr/>
        <p:txBody>
          <a:bodyPr/>
          <a:lstStyle/>
          <a:p>
            <a:pPr marL="0" indent="0" algn="ctr">
              <a:buNone/>
            </a:pPr>
            <a:r>
              <a:rPr lang="it-IT" dirty="0"/>
              <a:t>REG. (UE) N. 2115/2021 - PSP 2023/2027</a:t>
            </a:r>
          </a:p>
          <a:p>
            <a:pPr marL="0" indent="0" algn="ctr">
              <a:buNone/>
            </a:pPr>
            <a:r>
              <a:rPr lang="it-IT" dirty="0"/>
              <a:t> INTERVENTO SRD06 - AZ. 1 </a:t>
            </a:r>
          </a:p>
          <a:p>
            <a:pPr marL="0" indent="0" algn="ctr">
              <a:buNone/>
            </a:pPr>
            <a:r>
              <a:rPr lang="it-IT" dirty="0"/>
              <a:t>"INVESTIMENTI PER LA PREVENZIONE DA DANNI DERIVANTI DA</a:t>
            </a:r>
          </a:p>
          <a:p>
            <a:pPr marL="0" indent="0" algn="ctr">
              <a:buNone/>
            </a:pPr>
            <a:r>
              <a:rPr lang="it-IT" dirty="0"/>
              <a:t>CALAMITÀ NATURALI, EVENTI AVVERSI E DI TIPO BIOTICO" -</a:t>
            </a:r>
          </a:p>
          <a:p>
            <a:pPr marL="0" indent="0" algn="ctr">
              <a:buNone/>
            </a:pPr>
            <a:r>
              <a:rPr lang="it-IT" dirty="0"/>
              <a:t>PREVENZIONE DANNI AL POTENZIALE PRODUTTIVO FRUTTICOLO DA</a:t>
            </a:r>
          </a:p>
          <a:p>
            <a:pPr marL="0" indent="0" algn="ctr">
              <a:buNone/>
            </a:pPr>
            <a:r>
              <a:rPr lang="it-IT" dirty="0"/>
              <a:t>GELATE TARDIVE </a:t>
            </a:r>
          </a:p>
          <a:p>
            <a:pPr algn="ctr"/>
            <a:endParaRPr lang="it-IT" dirty="0"/>
          </a:p>
          <a:p>
            <a:pPr marL="0" indent="0" algn="ctr">
              <a:buNone/>
            </a:pPr>
            <a:r>
              <a:rPr lang="it-IT" dirty="0"/>
              <a:t>APPROVAZIONE AVVISO PUBBLICO REGIONALE ANNO 2025</a:t>
            </a:r>
          </a:p>
        </p:txBody>
      </p:sp>
      <p:sp>
        <p:nvSpPr>
          <p:cNvPr id="4" name="Segnaposto numero diapositiva 3">
            <a:extLst>
              <a:ext uri="{FF2B5EF4-FFF2-40B4-BE49-F238E27FC236}">
                <a16:creationId xmlns:a16="http://schemas.microsoft.com/office/drawing/2014/main" id="{F6D4C059-41BD-1196-0A9F-5F8A18BCCD58}"/>
              </a:ext>
            </a:extLst>
          </p:cNvPr>
          <p:cNvSpPr>
            <a:spLocks noGrp="1"/>
          </p:cNvSpPr>
          <p:nvPr>
            <p:ph type="sldNum" sz="quarter" idx="12"/>
          </p:nvPr>
        </p:nvSpPr>
        <p:spPr/>
        <p:txBody>
          <a:bodyPr/>
          <a:lstStyle/>
          <a:p>
            <a:fld id="{133D7C2E-2AA3-4174-9973-3A037181004D}" type="slidenum">
              <a:rPr lang="it-IT" smtClean="0">
                <a:solidFill>
                  <a:srgbClr val="90C226"/>
                </a:solidFill>
              </a:rPr>
              <a:pPr/>
              <a:t>29</a:t>
            </a:fld>
            <a:endParaRPr lang="it-IT">
              <a:solidFill>
                <a:srgbClr val="90C226"/>
              </a:solidFill>
            </a:endParaRPr>
          </a:p>
        </p:txBody>
      </p:sp>
    </p:spTree>
    <p:extLst>
      <p:ext uri="{BB962C8B-B14F-4D97-AF65-F5344CB8AC3E}">
        <p14:creationId xmlns:p14="http://schemas.microsoft.com/office/powerpoint/2010/main" val="308165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92B81D-010B-7514-AE93-440CB9A7517E}"/>
              </a:ext>
            </a:extLst>
          </p:cNvPr>
          <p:cNvSpPr>
            <a:spLocks noGrp="1"/>
          </p:cNvSpPr>
          <p:nvPr>
            <p:ph type="title"/>
          </p:nvPr>
        </p:nvSpPr>
        <p:spPr/>
        <p:txBody>
          <a:bodyPr>
            <a:normAutofit/>
          </a:bodyPr>
          <a:lstStyle/>
          <a:p>
            <a:r>
              <a:rPr lang="it-IT" sz="1400" dirty="0"/>
              <a:t>SRE01 «Insediamento dei giovani agricoltori»</a:t>
            </a:r>
            <a:br>
              <a:rPr lang="it-IT" sz="1400" dirty="0"/>
            </a:br>
            <a:r>
              <a:rPr lang="it-IT" sz="1400" dirty="0"/>
              <a:t>SRD01 «Investimenti produttivi agricoli per la competitività delle aziende agricole</a:t>
            </a:r>
            <a:r>
              <a:rPr lang="it-IT" sz="1600" dirty="0"/>
              <a:t>»</a:t>
            </a:r>
            <a:endParaRPr lang="it-IT" dirty="0"/>
          </a:p>
        </p:txBody>
      </p:sp>
      <p:sp>
        <p:nvSpPr>
          <p:cNvPr id="3" name="Segnaposto contenuto 2">
            <a:extLst>
              <a:ext uri="{FF2B5EF4-FFF2-40B4-BE49-F238E27FC236}">
                <a16:creationId xmlns:a16="http://schemas.microsoft.com/office/drawing/2014/main" id="{22C5AE92-5643-8C68-60EA-A41512CC88FC}"/>
              </a:ext>
            </a:extLst>
          </p:cNvPr>
          <p:cNvSpPr>
            <a:spLocks noGrp="1"/>
          </p:cNvSpPr>
          <p:nvPr>
            <p:ph idx="1"/>
          </p:nvPr>
        </p:nvSpPr>
        <p:spPr/>
        <p:txBody>
          <a:bodyPr/>
          <a:lstStyle/>
          <a:p>
            <a:r>
              <a:rPr lang="it-IT" b="1" u="sng" dirty="0"/>
              <a:t>Beneficiari</a:t>
            </a:r>
          </a:p>
          <a:p>
            <a:pPr marL="0" indent="0" algn="just">
              <a:lnSpc>
                <a:spcPct val="150000"/>
              </a:lnSpc>
              <a:buNone/>
            </a:pPr>
            <a:r>
              <a:rPr lang="it-IT" dirty="0"/>
              <a:t>Persone fisiche che si insediano in agricoltura assumendo la responsabilità civile e fiscale di una azienda agricola </a:t>
            </a:r>
            <a:r>
              <a:rPr lang="it-IT" b="1" dirty="0"/>
              <a:t>per la prima volta </a:t>
            </a:r>
            <a:r>
              <a:rPr lang="it-IT" dirty="0"/>
              <a:t>e presentano domanda di primo insediamento con allegato un </a:t>
            </a:r>
            <a:r>
              <a:rPr lang="it-IT" b="1" dirty="0"/>
              <a:t>Piano di Sviluppo relativo all’azienda </a:t>
            </a:r>
            <a:r>
              <a:rPr lang="it-IT" dirty="0"/>
              <a:t>agricola </a:t>
            </a:r>
            <a:r>
              <a:rPr lang="it-IT" dirty="0">
                <a:solidFill>
                  <a:srgbClr val="FF0000"/>
                </a:solidFill>
              </a:rPr>
              <a:t>(PSA)</a:t>
            </a:r>
          </a:p>
        </p:txBody>
      </p:sp>
      <p:sp>
        <p:nvSpPr>
          <p:cNvPr id="4" name="Segnaposto numero diapositiva 3">
            <a:extLst>
              <a:ext uri="{FF2B5EF4-FFF2-40B4-BE49-F238E27FC236}">
                <a16:creationId xmlns:a16="http://schemas.microsoft.com/office/drawing/2014/main" id="{9D270501-37DA-76DC-DFF2-0B23CE528EC1}"/>
              </a:ext>
            </a:extLst>
          </p:cNvPr>
          <p:cNvSpPr>
            <a:spLocks noGrp="1"/>
          </p:cNvSpPr>
          <p:nvPr>
            <p:ph type="sldNum" sz="quarter" idx="12"/>
          </p:nvPr>
        </p:nvSpPr>
        <p:spPr>
          <a:xfrm>
            <a:off x="8590663" y="6065837"/>
            <a:ext cx="683339" cy="365125"/>
          </a:xfrm>
        </p:spPr>
        <p:txBody>
          <a:bodyPr/>
          <a:lstStyle/>
          <a:p>
            <a:fld id="{133D7C2E-2AA3-4174-9973-3A037181004D}" type="slidenum">
              <a:rPr lang="it-IT" smtClean="0">
                <a:solidFill>
                  <a:srgbClr val="90C226"/>
                </a:solidFill>
              </a:rPr>
              <a:pPr/>
              <a:t>3</a:t>
            </a:fld>
            <a:endParaRPr lang="it-IT">
              <a:solidFill>
                <a:srgbClr val="90C226"/>
              </a:solidFill>
            </a:endParaRPr>
          </a:p>
        </p:txBody>
      </p:sp>
    </p:spTree>
    <p:extLst>
      <p:ext uri="{BB962C8B-B14F-4D97-AF65-F5344CB8AC3E}">
        <p14:creationId xmlns:p14="http://schemas.microsoft.com/office/powerpoint/2010/main" val="302151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F7C3E-89C8-92B1-AFDB-A99344B5168F}"/>
              </a:ext>
            </a:extLst>
          </p:cNvPr>
          <p:cNvSpPr>
            <a:spLocks noGrp="1"/>
          </p:cNvSpPr>
          <p:nvPr>
            <p:ph type="title"/>
          </p:nvPr>
        </p:nvSpPr>
        <p:spPr>
          <a:xfrm>
            <a:off x="705909" y="609600"/>
            <a:ext cx="8596668" cy="1320800"/>
          </a:xfrm>
        </p:spPr>
        <p:txBody>
          <a:bodyPr/>
          <a:lstStyle/>
          <a:p>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j-ea"/>
                <a:cs typeface="+mj-cs"/>
              </a:rPr>
              <a:t>SRD06 - AZ. 1 - GELO</a:t>
            </a:r>
            <a:endParaRPr lang="it-IT" dirty="0"/>
          </a:p>
        </p:txBody>
      </p:sp>
      <p:sp>
        <p:nvSpPr>
          <p:cNvPr id="3" name="Segnaposto contenuto 2">
            <a:extLst>
              <a:ext uri="{FF2B5EF4-FFF2-40B4-BE49-F238E27FC236}">
                <a16:creationId xmlns:a16="http://schemas.microsoft.com/office/drawing/2014/main" id="{E4E6CC9E-84AB-AD6A-EBAD-ADD5312EF120}"/>
              </a:ext>
            </a:extLst>
          </p:cNvPr>
          <p:cNvSpPr>
            <a:spLocks noGrp="1"/>
          </p:cNvSpPr>
          <p:nvPr>
            <p:ph idx="1"/>
          </p:nvPr>
        </p:nvSpPr>
        <p:spPr/>
        <p:txBody>
          <a:bodyPr/>
          <a:lstStyle/>
          <a:p>
            <a:pPr marL="0" indent="0">
              <a:buNone/>
            </a:pPr>
            <a:r>
              <a:rPr lang="it-IT" dirty="0"/>
              <a:t> </a:t>
            </a:r>
            <a:r>
              <a:rPr lang="it-IT" b="1" u="sng" dirty="0"/>
              <a:t>Beneficiari</a:t>
            </a:r>
          </a:p>
          <a:p>
            <a:pPr algn="just"/>
            <a:r>
              <a:rPr lang="it-IT" dirty="0"/>
              <a:t>Possono essere beneficiari del presente Avviso pubblico le imprese agricole che al momento della presentazione della domanda di sostegno soddisfano i requisiti riportati al punto 1.2 delle “Disposizioni comuni”, inclusa la condizione di </a:t>
            </a:r>
            <a:r>
              <a:rPr lang="it-IT" b="1" dirty="0"/>
              <a:t>“Imprenditore Agricolo Professionale (IAP)” </a:t>
            </a:r>
            <a:r>
              <a:rPr lang="it-IT" dirty="0"/>
              <a:t>o di </a:t>
            </a:r>
            <a:r>
              <a:rPr lang="it-IT" b="1" dirty="0"/>
              <a:t>“Coltivatore diretto”.</a:t>
            </a:r>
          </a:p>
        </p:txBody>
      </p:sp>
      <p:sp>
        <p:nvSpPr>
          <p:cNvPr id="4" name="Segnaposto numero diapositiva 3">
            <a:extLst>
              <a:ext uri="{FF2B5EF4-FFF2-40B4-BE49-F238E27FC236}">
                <a16:creationId xmlns:a16="http://schemas.microsoft.com/office/drawing/2014/main" id="{F0210D36-7D7C-D2A5-851E-325C652B0660}"/>
              </a:ext>
            </a:extLst>
          </p:cNvPr>
          <p:cNvSpPr>
            <a:spLocks noGrp="1"/>
          </p:cNvSpPr>
          <p:nvPr>
            <p:ph type="sldNum" sz="quarter" idx="12"/>
          </p:nvPr>
        </p:nvSpPr>
        <p:spPr/>
        <p:txBody>
          <a:bodyPr/>
          <a:lstStyle/>
          <a:p>
            <a:fld id="{133D7C2E-2AA3-4174-9973-3A037181004D}" type="slidenum">
              <a:rPr lang="it-IT" smtClean="0">
                <a:solidFill>
                  <a:srgbClr val="90C226"/>
                </a:solidFill>
              </a:rPr>
              <a:pPr/>
              <a:t>30</a:t>
            </a:fld>
            <a:endParaRPr lang="it-IT">
              <a:solidFill>
                <a:srgbClr val="90C226"/>
              </a:solidFill>
            </a:endParaRPr>
          </a:p>
        </p:txBody>
      </p:sp>
    </p:spTree>
    <p:extLst>
      <p:ext uri="{BB962C8B-B14F-4D97-AF65-F5344CB8AC3E}">
        <p14:creationId xmlns:p14="http://schemas.microsoft.com/office/powerpoint/2010/main" val="270274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107EC-5B33-DE45-FF2E-BAAC22F33ECD}"/>
              </a:ext>
            </a:extLst>
          </p:cNvPr>
          <p:cNvSpPr>
            <a:spLocks noGrp="1"/>
          </p:cNvSpPr>
          <p:nvPr>
            <p:ph type="title"/>
          </p:nvPr>
        </p:nvSpPr>
        <p:spPr/>
        <p:txBody>
          <a:bodyPr/>
          <a:lstStyle/>
          <a:p>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j-ea"/>
                <a:cs typeface="+mj-cs"/>
              </a:rPr>
              <a:t>SRD06 - AZ. 1 - GELO</a:t>
            </a:r>
            <a:endParaRPr lang="it-IT" dirty="0"/>
          </a:p>
        </p:txBody>
      </p:sp>
      <p:sp>
        <p:nvSpPr>
          <p:cNvPr id="3" name="Segnaposto contenuto 2">
            <a:extLst>
              <a:ext uri="{FF2B5EF4-FFF2-40B4-BE49-F238E27FC236}">
                <a16:creationId xmlns:a16="http://schemas.microsoft.com/office/drawing/2014/main" id="{1A1AA768-C3F9-7B66-3285-D7C76DFF417B}"/>
              </a:ext>
            </a:extLst>
          </p:cNvPr>
          <p:cNvSpPr>
            <a:spLocks noGrp="1"/>
          </p:cNvSpPr>
          <p:nvPr>
            <p:ph idx="1"/>
          </p:nvPr>
        </p:nvSpPr>
        <p:spPr>
          <a:xfrm>
            <a:off x="677334" y="1676401"/>
            <a:ext cx="8596668" cy="4364962"/>
          </a:xfrm>
        </p:spPr>
        <p:txBody>
          <a:bodyPr>
            <a:normAutofit fontScale="92500" lnSpcReduction="10000"/>
          </a:bodyPr>
          <a:lstStyle/>
          <a:p>
            <a:pPr marL="0" indent="0">
              <a:buNone/>
            </a:pPr>
            <a:r>
              <a:rPr lang="it-IT" b="1" u="sng" dirty="0"/>
              <a:t>Tempi di realizzazione del PI (Piano di investimento</a:t>
            </a:r>
            <a:r>
              <a:rPr lang="it-IT" dirty="0"/>
              <a:t>)</a:t>
            </a:r>
          </a:p>
          <a:p>
            <a:pPr algn="just"/>
            <a:r>
              <a:rPr lang="it-IT" dirty="0"/>
              <a:t>La tempistica di realizzazione del PI prevista dovrà essere al massimo di 12 (dodici) mesi, decorrenti dalla data dell’atto di concessione del sostegno.</a:t>
            </a:r>
          </a:p>
          <a:p>
            <a:pPr marL="0" indent="0">
              <a:buNone/>
            </a:pPr>
            <a:r>
              <a:rPr lang="it-IT" b="1" u="sng" dirty="0"/>
              <a:t>Importi ammissibili e aliquote di sostegno</a:t>
            </a:r>
          </a:p>
          <a:p>
            <a:pPr algn="just"/>
            <a:r>
              <a:rPr lang="it-IT" dirty="0"/>
              <a:t>Le risorse finanziarie allocate a favore del presente avviso pubblico ammontano ad Euro 1.400.000,00.</a:t>
            </a:r>
          </a:p>
          <a:p>
            <a:pPr algn="just"/>
            <a:r>
              <a:rPr lang="it-IT" dirty="0"/>
              <a:t>Il sostegno di cui al presente Avviso consiste in un contributo in conto capitale sulla base di spese effettivamente sostenute. </a:t>
            </a:r>
            <a:r>
              <a:rPr lang="it-IT" b="1" dirty="0"/>
              <a:t>L’aliquota di sostegno è pari al 70 % </a:t>
            </a:r>
            <a:r>
              <a:rPr lang="it-IT" dirty="0"/>
              <a:t>del costo ammissibile.</a:t>
            </a:r>
          </a:p>
          <a:p>
            <a:endParaRPr lang="it-IT" dirty="0"/>
          </a:p>
          <a:p>
            <a:r>
              <a:rPr lang="it-IT" dirty="0"/>
              <a:t>Il PI dovrà avere un importo minimo di spesa ammissibile pari a Euro 5.000,00.</a:t>
            </a:r>
          </a:p>
          <a:p>
            <a:r>
              <a:rPr lang="it-IT" dirty="0"/>
              <a:t>Il PI sarà altresì soggetto ad un tetto di spesa ammissibile pari ad Euro 150.000,00.</a:t>
            </a:r>
          </a:p>
          <a:p>
            <a:r>
              <a:rPr lang="it-IT" dirty="0"/>
              <a:t>Ogni impresa sul presente avviso potrà presentare una sola domanda.</a:t>
            </a:r>
          </a:p>
        </p:txBody>
      </p:sp>
      <p:sp>
        <p:nvSpPr>
          <p:cNvPr id="4" name="Segnaposto numero diapositiva 3">
            <a:extLst>
              <a:ext uri="{FF2B5EF4-FFF2-40B4-BE49-F238E27FC236}">
                <a16:creationId xmlns:a16="http://schemas.microsoft.com/office/drawing/2014/main" id="{7358CE4C-4051-A956-00B8-71D9E73E41F4}"/>
              </a:ext>
            </a:extLst>
          </p:cNvPr>
          <p:cNvSpPr>
            <a:spLocks noGrp="1"/>
          </p:cNvSpPr>
          <p:nvPr>
            <p:ph type="sldNum" sz="quarter" idx="12"/>
          </p:nvPr>
        </p:nvSpPr>
        <p:spPr/>
        <p:txBody>
          <a:bodyPr/>
          <a:lstStyle/>
          <a:p>
            <a:fld id="{133D7C2E-2AA3-4174-9973-3A037181004D}" type="slidenum">
              <a:rPr lang="it-IT" smtClean="0">
                <a:solidFill>
                  <a:srgbClr val="90C226"/>
                </a:solidFill>
              </a:rPr>
              <a:pPr/>
              <a:t>31</a:t>
            </a:fld>
            <a:endParaRPr lang="it-IT">
              <a:solidFill>
                <a:srgbClr val="90C226"/>
              </a:solidFill>
            </a:endParaRPr>
          </a:p>
        </p:txBody>
      </p:sp>
    </p:spTree>
    <p:extLst>
      <p:ext uri="{BB962C8B-B14F-4D97-AF65-F5344CB8AC3E}">
        <p14:creationId xmlns:p14="http://schemas.microsoft.com/office/powerpoint/2010/main" val="4061606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887E9A-B520-88BA-DE0E-63B7B6914282}"/>
              </a:ext>
            </a:extLst>
          </p:cNvPr>
          <p:cNvSpPr>
            <a:spLocks noGrp="1"/>
          </p:cNvSpPr>
          <p:nvPr>
            <p:ph type="title"/>
          </p:nvPr>
        </p:nvSpPr>
        <p:spPr/>
        <p:txBody>
          <a:bodyPr/>
          <a:lstStyle/>
          <a:p>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j-ea"/>
                <a:cs typeface="+mj-cs"/>
              </a:rPr>
              <a:t>SRD06 - AZ. 1 - GELO</a:t>
            </a:r>
            <a:endParaRPr lang="it-IT" dirty="0"/>
          </a:p>
        </p:txBody>
      </p:sp>
      <p:sp>
        <p:nvSpPr>
          <p:cNvPr id="3" name="Segnaposto contenuto 2">
            <a:extLst>
              <a:ext uri="{FF2B5EF4-FFF2-40B4-BE49-F238E27FC236}">
                <a16:creationId xmlns:a16="http://schemas.microsoft.com/office/drawing/2014/main" id="{13DD36E9-609F-DB95-58DA-7E3A3697FB99}"/>
              </a:ext>
            </a:extLst>
          </p:cNvPr>
          <p:cNvSpPr>
            <a:spLocks noGrp="1"/>
          </p:cNvSpPr>
          <p:nvPr>
            <p:ph idx="1"/>
          </p:nvPr>
        </p:nvSpPr>
        <p:spPr/>
        <p:txBody>
          <a:bodyPr>
            <a:normAutofit/>
          </a:bodyPr>
          <a:lstStyle/>
          <a:p>
            <a:pPr marL="0" indent="0">
              <a:buNone/>
            </a:pPr>
            <a:r>
              <a:rPr lang="it-IT" b="1" u="sng" dirty="0"/>
              <a:t>Cumulabilità degli aiuti e doppio finanziamento</a:t>
            </a:r>
          </a:p>
          <a:p>
            <a:pPr algn="just"/>
            <a:r>
              <a:rPr lang="it-IT" dirty="0"/>
              <a:t>Le operazioni finanziate con i fondi stanziati con il presente Avviso possono ricevere un sostegno attraverso regimi di aiuto nazionali (statali o regionali) o altre sovvenzioni pubbliche, </a:t>
            </a:r>
            <a:r>
              <a:rPr lang="it-IT" b="1" dirty="0"/>
              <a:t>compresi i crediti di imposta</a:t>
            </a:r>
            <a:r>
              <a:rPr lang="it-IT" dirty="0"/>
              <a:t>, nella misura </a:t>
            </a:r>
            <a:r>
              <a:rPr lang="it-IT" b="1" dirty="0"/>
              <a:t>massima del 30%, </a:t>
            </a:r>
            <a:r>
              <a:rPr lang="it-IT" dirty="0"/>
              <a:t>calcolato su ogni singolo investimento/fattura, in quanto l’intensità massima di aiuto ammissibile, secondo quanto disposto dall’art. 73 paragrafo 4 lettera a) del Reg. UE 2021/2015 e dall’art. 6 paragrafo 1 lettera d. è pari al 100%.</a:t>
            </a:r>
          </a:p>
        </p:txBody>
      </p:sp>
      <p:sp>
        <p:nvSpPr>
          <p:cNvPr id="4" name="Segnaposto numero diapositiva 3">
            <a:extLst>
              <a:ext uri="{FF2B5EF4-FFF2-40B4-BE49-F238E27FC236}">
                <a16:creationId xmlns:a16="http://schemas.microsoft.com/office/drawing/2014/main" id="{7DF022C7-A056-14C5-93CF-187D312359F3}"/>
              </a:ext>
            </a:extLst>
          </p:cNvPr>
          <p:cNvSpPr>
            <a:spLocks noGrp="1"/>
          </p:cNvSpPr>
          <p:nvPr>
            <p:ph type="sldNum" sz="quarter" idx="12"/>
          </p:nvPr>
        </p:nvSpPr>
        <p:spPr/>
        <p:txBody>
          <a:bodyPr/>
          <a:lstStyle/>
          <a:p>
            <a:fld id="{133D7C2E-2AA3-4174-9973-3A037181004D}" type="slidenum">
              <a:rPr lang="it-IT" smtClean="0">
                <a:solidFill>
                  <a:srgbClr val="90C226"/>
                </a:solidFill>
              </a:rPr>
              <a:pPr/>
              <a:t>32</a:t>
            </a:fld>
            <a:endParaRPr lang="it-IT">
              <a:solidFill>
                <a:srgbClr val="90C226"/>
              </a:solidFill>
            </a:endParaRPr>
          </a:p>
        </p:txBody>
      </p:sp>
    </p:spTree>
    <p:extLst>
      <p:ext uri="{BB962C8B-B14F-4D97-AF65-F5344CB8AC3E}">
        <p14:creationId xmlns:p14="http://schemas.microsoft.com/office/powerpoint/2010/main" val="378367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6ADD4-FCDF-563F-7B1E-17C51CEDE3C2}"/>
              </a:ext>
            </a:extLst>
          </p:cNvPr>
          <p:cNvSpPr>
            <a:spLocks noGrp="1"/>
          </p:cNvSpPr>
          <p:nvPr>
            <p:ph type="title"/>
          </p:nvPr>
        </p:nvSpPr>
        <p:spPr>
          <a:xfrm>
            <a:off x="677334" y="609600"/>
            <a:ext cx="8596668" cy="533400"/>
          </a:xfrm>
        </p:spPr>
        <p:txBody>
          <a:bodyPr/>
          <a:lstStyle/>
          <a:p>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j-ea"/>
                <a:cs typeface="+mj-cs"/>
              </a:rPr>
              <a:t>SRD06 - AZ. 1 - GELO</a:t>
            </a:r>
            <a:endParaRPr lang="it-IT" dirty="0"/>
          </a:p>
        </p:txBody>
      </p:sp>
      <p:sp>
        <p:nvSpPr>
          <p:cNvPr id="3" name="Segnaposto contenuto 2">
            <a:extLst>
              <a:ext uri="{FF2B5EF4-FFF2-40B4-BE49-F238E27FC236}">
                <a16:creationId xmlns:a16="http://schemas.microsoft.com/office/drawing/2014/main" id="{DE604900-2CCF-065B-8BF2-2349AA85ACA7}"/>
              </a:ext>
            </a:extLst>
          </p:cNvPr>
          <p:cNvSpPr>
            <a:spLocks noGrp="1"/>
          </p:cNvSpPr>
          <p:nvPr>
            <p:ph idx="1"/>
          </p:nvPr>
        </p:nvSpPr>
        <p:spPr>
          <a:xfrm>
            <a:off x="677334" y="1143000"/>
            <a:ext cx="8596668" cy="4898363"/>
          </a:xfrm>
        </p:spPr>
        <p:txBody>
          <a:bodyPr>
            <a:normAutofit fontScale="85000" lnSpcReduction="20000"/>
          </a:bodyPr>
          <a:lstStyle/>
          <a:p>
            <a:pPr marL="0" indent="0">
              <a:buNone/>
            </a:pPr>
            <a:r>
              <a:rPr lang="it-IT" b="1" u="sng" dirty="0"/>
              <a:t>Principi e criteri di selezione</a:t>
            </a:r>
          </a:p>
          <a:p>
            <a:r>
              <a:rPr lang="it-IT" dirty="0"/>
              <a:t>1.8.1 Intervento realizzato in zona delimitata per gli eventi calamitosi di maggio 2023 (1) = 5 punti;</a:t>
            </a:r>
          </a:p>
          <a:p>
            <a:r>
              <a:rPr lang="it-IT" dirty="0"/>
              <a:t>1.8.2 Imprese di giovani agricoltori </a:t>
            </a:r>
          </a:p>
          <a:p>
            <a:r>
              <a:rPr lang="it-IT" dirty="0"/>
              <a:t>1.8.3 Imprese condotte da donne = 3 punti;</a:t>
            </a:r>
          </a:p>
          <a:p>
            <a:r>
              <a:rPr lang="it-IT" dirty="0"/>
              <a:t>1.8.5. Favorire la protezione delle specie maggiormente suscettibili di danni da gelate tardive:</a:t>
            </a:r>
          </a:p>
          <a:p>
            <a:pPr marL="0" indent="0">
              <a:buNone/>
            </a:pPr>
            <a:r>
              <a:rPr lang="it-IT" dirty="0"/>
              <a:t>- suscettibilità alta (actinidia, albicocco, ciliegio e ciliegio acido, kaki, pesco – incluse nettarine, susino) = 10 punti;</a:t>
            </a:r>
          </a:p>
          <a:p>
            <a:pPr marL="0" indent="0">
              <a:buNone/>
            </a:pPr>
            <a:r>
              <a:rPr lang="it-IT" dirty="0"/>
              <a:t>- suscettibilità media (melo, pero) = 7 punti;</a:t>
            </a:r>
          </a:p>
          <a:p>
            <a:pPr marL="0" indent="0">
              <a:buNone/>
            </a:pPr>
            <a:r>
              <a:rPr lang="it-IT" dirty="0"/>
              <a:t>- suscettibilità bassa (altre specie frutticole) = 1 punto;</a:t>
            </a:r>
          </a:p>
          <a:p>
            <a:pPr marL="0" indent="0" algn="just">
              <a:buNone/>
            </a:pPr>
            <a:r>
              <a:rPr lang="it-IT" dirty="0"/>
              <a:t>1.8.6 Entità del potenziale agricolo a rischio [rapporto tra superficie a frutteto oggetto di investimento/superficie aziendale a frutteto complessiva risultante dal piano colturale grafico 2025 caricato sul fascicolo aziendale dell’Anagrafe regionale delle Aziende Agricole]:</a:t>
            </a:r>
          </a:p>
          <a:p>
            <a:r>
              <a:rPr lang="it-IT" sz="1800" b="0" i="0" u="none" strike="noStrike" baseline="0" dirty="0">
                <a:solidFill>
                  <a:srgbClr val="000000"/>
                </a:solidFill>
                <a:latin typeface="+mj-lt"/>
              </a:rPr>
              <a:t> - 80% &lt; superficie investita/</a:t>
            </a:r>
            <a:r>
              <a:rPr lang="it-IT" sz="1800" b="0" i="0" u="none" strike="noStrike" baseline="0" dirty="0" err="1">
                <a:solidFill>
                  <a:srgbClr val="000000"/>
                </a:solidFill>
                <a:latin typeface="+mj-lt"/>
              </a:rPr>
              <a:t>sup</a:t>
            </a:r>
            <a:r>
              <a:rPr lang="it-IT" sz="1800" b="0" i="0" u="none" strike="noStrike" baseline="0" dirty="0">
                <a:solidFill>
                  <a:srgbClr val="000000"/>
                </a:solidFill>
                <a:latin typeface="+mj-lt"/>
              </a:rPr>
              <a:t>. tot. </a:t>
            </a:r>
            <a:r>
              <a:rPr lang="it-IT" sz="1800" i="0" u="none" strike="noStrike" baseline="0" dirty="0">
                <a:solidFill>
                  <a:srgbClr val="000000"/>
                </a:solidFill>
                <a:latin typeface="+mj-lt"/>
              </a:rPr>
              <a:t>= 9 punti</a:t>
            </a:r>
          </a:p>
          <a:p>
            <a:r>
              <a:rPr lang="it-IT" sz="1800" i="0" u="none" strike="noStrike" baseline="0" dirty="0">
                <a:solidFill>
                  <a:srgbClr val="232323"/>
                </a:solidFill>
                <a:latin typeface="+mj-lt"/>
              </a:rPr>
              <a:t>- </a:t>
            </a:r>
            <a:r>
              <a:rPr lang="it-IT" sz="1800" i="0" u="none" strike="noStrike" baseline="0" dirty="0">
                <a:solidFill>
                  <a:srgbClr val="000000"/>
                </a:solidFill>
                <a:latin typeface="+mj-lt"/>
              </a:rPr>
              <a:t>40% &lt; </a:t>
            </a:r>
            <a:r>
              <a:rPr lang="it-IT" sz="1800" i="0" u="none" strike="noStrike" baseline="0" dirty="0" err="1">
                <a:solidFill>
                  <a:srgbClr val="000000"/>
                </a:solidFill>
                <a:latin typeface="+mj-lt"/>
              </a:rPr>
              <a:t>sup</a:t>
            </a:r>
            <a:r>
              <a:rPr lang="it-IT" sz="1800" i="0" u="none" strike="noStrike" baseline="0" dirty="0">
                <a:solidFill>
                  <a:srgbClr val="000000"/>
                </a:solidFill>
                <a:latin typeface="+mj-lt"/>
              </a:rPr>
              <a:t>. investita/</a:t>
            </a:r>
            <a:r>
              <a:rPr lang="it-IT" sz="1800" i="0" u="none" strike="noStrike" baseline="0" dirty="0" err="1">
                <a:solidFill>
                  <a:srgbClr val="000000"/>
                </a:solidFill>
                <a:latin typeface="+mj-lt"/>
              </a:rPr>
              <a:t>sup</a:t>
            </a:r>
            <a:r>
              <a:rPr lang="it-IT" sz="1800" i="0" u="none" strike="noStrike" baseline="0" dirty="0">
                <a:solidFill>
                  <a:srgbClr val="000000"/>
                </a:solidFill>
                <a:latin typeface="+mj-lt"/>
              </a:rPr>
              <a:t>. tot. &lt; 80% = 6 punti</a:t>
            </a:r>
          </a:p>
          <a:p>
            <a:pPr algn="l"/>
            <a:r>
              <a:rPr lang="it-IT" sz="1800" i="0" u="none" strike="noStrike" baseline="0" dirty="0">
                <a:solidFill>
                  <a:srgbClr val="232323"/>
                </a:solidFill>
                <a:latin typeface="+mj-lt"/>
              </a:rPr>
              <a:t>- </a:t>
            </a:r>
            <a:r>
              <a:rPr lang="it-IT" sz="1800" i="0" u="none" strike="noStrike" baseline="0" dirty="0" err="1">
                <a:solidFill>
                  <a:srgbClr val="000000"/>
                </a:solidFill>
                <a:latin typeface="+mj-lt"/>
              </a:rPr>
              <a:t>sup</a:t>
            </a:r>
            <a:r>
              <a:rPr lang="it-IT" sz="1800" i="0" u="none" strike="noStrike" baseline="0" dirty="0">
                <a:solidFill>
                  <a:srgbClr val="000000"/>
                </a:solidFill>
                <a:latin typeface="+mj-lt"/>
              </a:rPr>
              <a:t>. investita/</a:t>
            </a:r>
            <a:r>
              <a:rPr lang="it-IT" sz="1800" i="0" u="none" strike="noStrike" baseline="0" dirty="0" err="1">
                <a:solidFill>
                  <a:srgbClr val="000000"/>
                </a:solidFill>
                <a:latin typeface="+mj-lt"/>
              </a:rPr>
              <a:t>sup</a:t>
            </a:r>
            <a:r>
              <a:rPr lang="it-IT" sz="1800" i="0" u="none" strike="noStrike" baseline="0" dirty="0">
                <a:solidFill>
                  <a:srgbClr val="000000"/>
                </a:solidFill>
                <a:latin typeface="+mj-lt"/>
              </a:rPr>
              <a:t>. tot. &lt; 40% = 3 punti</a:t>
            </a:r>
          </a:p>
        </p:txBody>
      </p:sp>
      <p:sp>
        <p:nvSpPr>
          <p:cNvPr id="4" name="Segnaposto numero diapositiva 3">
            <a:extLst>
              <a:ext uri="{FF2B5EF4-FFF2-40B4-BE49-F238E27FC236}">
                <a16:creationId xmlns:a16="http://schemas.microsoft.com/office/drawing/2014/main" id="{42399A48-6D05-1971-BBFE-81B8FA7A2CFF}"/>
              </a:ext>
            </a:extLst>
          </p:cNvPr>
          <p:cNvSpPr>
            <a:spLocks noGrp="1"/>
          </p:cNvSpPr>
          <p:nvPr>
            <p:ph type="sldNum" sz="quarter" idx="12"/>
          </p:nvPr>
        </p:nvSpPr>
        <p:spPr/>
        <p:txBody>
          <a:bodyPr/>
          <a:lstStyle/>
          <a:p>
            <a:fld id="{133D7C2E-2AA3-4174-9973-3A037181004D}" type="slidenum">
              <a:rPr lang="it-IT" smtClean="0">
                <a:solidFill>
                  <a:srgbClr val="90C226"/>
                </a:solidFill>
              </a:rPr>
              <a:pPr/>
              <a:t>33</a:t>
            </a:fld>
            <a:endParaRPr lang="it-IT">
              <a:solidFill>
                <a:srgbClr val="90C226"/>
              </a:solidFill>
            </a:endParaRPr>
          </a:p>
        </p:txBody>
      </p:sp>
    </p:spTree>
    <p:extLst>
      <p:ext uri="{BB962C8B-B14F-4D97-AF65-F5344CB8AC3E}">
        <p14:creationId xmlns:p14="http://schemas.microsoft.com/office/powerpoint/2010/main" val="146476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B015EE-F90D-16AD-183D-974F669F9DA4}"/>
              </a:ext>
            </a:extLst>
          </p:cNvPr>
          <p:cNvSpPr>
            <a:spLocks noGrp="1"/>
          </p:cNvSpPr>
          <p:nvPr>
            <p:ph type="title"/>
          </p:nvPr>
        </p:nvSpPr>
        <p:spPr/>
        <p:txBody>
          <a:bodyPr/>
          <a:lstStyle/>
          <a:p>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j-ea"/>
                <a:cs typeface="+mj-cs"/>
              </a:rPr>
              <a:t>SRD06 - AZ. 1 - GELO</a:t>
            </a:r>
            <a:endParaRPr lang="it-IT" dirty="0"/>
          </a:p>
        </p:txBody>
      </p:sp>
      <p:sp>
        <p:nvSpPr>
          <p:cNvPr id="3" name="Segnaposto contenuto 2">
            <a:extLst>
              <a:ext uri="{FF2B5EF4-FFF2-40B4-BE49-F238E27FC236}">
                <a16:creationId xmlns:a16="http://schemas.microsoft.com/office/drawing/2014/main" id="{62FDFCB1-C506-FEA5-C06E-140885D962B2}"/>
              </a:ext>
            </a:extLst>
          </p:cNvPr>
          <p:cNvSpPr>
            <a:spLocks noGrp="1"/>
          </p:cNvSpPr>
          <p:nvPr>
            <p:ph idx="1"/>
          </p:nvPr>
        </p:nvSpPr>
        <p:spPr>
          <a:xfrm>
            <a:off x="696384" y="1241425"/>
            <a:ext cx="8596668" cy="4898362"/>
          </a:xfrm>
        </p:spPr>
        <p:txBody>
          <a:bodyPr>
            <a:normAutofit fontScale="92500" lnSpcReduction="20000"/>
          </a:bodyPr>
          <a:lstStyle/>
          <a:p>
            <a:pPr marL="0" indent="0">
              <a:buNone/>
            </a:pPr>
            <a:r>
              <a:rPr lang="it-IT" b="1" u="sng" dirty="0"/>
              <a:t>Spese ammissibili</a:t>
            </a:r>
          </a:p>
          <a:p>
            <a:pPr algn="just"/>
            <a:r>
              <a:rPr lang="it-IT" dirty="0"/>
              <a:t>1.11.1 l’acquisto e messa in opera di </a:t>
            </a:r>
            <a:r>
              <a:rPr lang="it-IT" b="1" dirty="0"/>
              <a:t>ventilatori e/o bruciatori fissi e /o mobili con funzione antibrina</a:t>
            </a:r>
            <a:r>
              <a:rPr lang="it-IT" dirty="0"/>
              <a:t>. In relazione ai bruciatori si precisa che non risultano ammissibili tipologie il cui utilizzo prefiguri la possibile violazione delle normative/disposizioni inerenti alla tutela della qualità dell’aria; in relazione ai ventilatori si precisa che non risultano ammissibili tipologie il cui utilizzo prefiguri la possibile violazione delle normative/disposizioni inerenti alla tutela dall'inquinamento acustico;</a:t>
            </a:r>
          </a:p>
          <a:p>
            <a:pPr algn="just"/>
            <a:r>
              <a:rPr lang="it-IT" dirty="0"/>
              <a:t>1.11.2. l’adeguamento di impianti irrigui esistenti al momento della domanda, limitatamente all’inserimento di linee di adduzione ed ugelli/erogatori specificamente dedicati ad espletare </a:t>
            </a:r>
            <a:r>
              <a:rPr lang="it-IT" b="1" u="sng" dirty="0"/>
              <a:t>la sola funzione antibrina</a:t>
            </a:r>
            <a:r>
              <a:rPr lang="it-IT" dirty="0"/>
              <a:t>; In particolare, dette </a:t>
            </a:r>
            <a:r>
              <a:rPr lang="it-IT" b="1" u="sng" dirty="0"/>
              <a:t>linee di adduzione dedicate </a:t>
            </a:r>
            <a:r>
              <a:rPr lang="it-IT" dirty="0"/>
              <a:t>potranno essere riconducibili alle seguenti tipologie:</a:t>
            </a:r>
          </a:p>
          <a:p>
            <a:pPr marL="0" indent="0">
              <a:buNone/>
            </a:pPr>
            <a:r>
              <a:rPr lang="it-IT" dirty="0"/>
              <a:t>1.11.2.1 impianti ad aspersione </a:t>
            </a:r>
            <a:r>
              <a:rPr lang="it-IT" dirty="0" err="1"/>
              <a:t>soprachioma</a:t>
            </a:r>
            <a:r>
              <a:rPr lang="it-IT" dirty="0"/>
              <a:t> fissi;</a:t>
            </a:r>
          </a:p>
          <a:p>
            <a:pPr marL="0" indent="0">
              <a:buNone/>
            </a:pPr>
            <a:r>
              <a:rPr lang="it-IT" dirty="0"/>
              <a:t>1.11.2.2 impianti ad aspersione </a:t>
            </a:r>
            <a:r>
              <a:rPr lang="it-IT" dirty="0" err="1"/>
              <a:t>sottochioma</a:t>
            </a:r>
            <a:r>
              <a:rPr lang="it-IT" dirty="0"/>
              <a:t>, con micro-irrigatori dinamici (micro-sprinkler).</a:t>
            </a:r>
          </a:p>
          <a:p>
            <a:pPr algn="just"/>
            <a:r>
              <a:rPr lang="it-IT" sz="1800" b="0" i="0" u="none" strike="noStrike" baseline="0" dirty="0">
                <a:solidFill>
                  <a:srgbClr val="00000A"/>
                </a:solidFill>
              </a:rPr>
              <a:t>1.11.3 </a:t>
            </a:r>
            <a:r>
              <a:rPr lang="it-IT" sz="1800" b="1" i="0" u="none" strike="noStrike" baseline="0" dirty="0">
                <a:solidFill>
                  <a:srgbClr val="00000A"/>
                </a:solidFill>
              </a:rPr>
              <a:t>spese tecniche generali</a:t>
            </a:r>
            <a:r>
              <a:rPr lang="it-IT" sz="1800" b="0" i="0" u="none" strike="noStrike" baseline="0" dirty="0">
                <a:solidFill>
                  <a:srgbClr val="00000A"/>
                </a:solidFill>
              </a:rPr>
              <a:t>, come onorari di professionisti o consulenti, in misura non superiore al 3% dell’importo ammissibile di cui ai precedenti punti 1.11.1 e 1.11.2</a:t>
            </a:r>
            <a:endParaRPr lang="it-IT" dirty="0"/>
          </a:p>
        </p:txBody>
      </p:sp>
      <p:sp>
        <p:nvSpPr>
          <p:cNvPr id="4" name="Segnaposto numero diapositiva 3">
            <a:extLst>
              <a:ext uri="{FF2B5EF4-FFF2-40B4-BE49-F238E27FC236}">
                <a16:creationId xmlns:a16="http://schemas.microsoft.com/office/drawing/2014/main" id="{06C0D95F-AA66-CA85-8DA9-B63B0D476CB0}"/>
              </a:ext>
            </a:extLst>
          </p:cNvPr>
          <p:cNvSpPr>
            <a:spLocks noGrp="1"/>
          </p:cNvSpPr>
          <p:nvPr>
            <p:ph type="sldNum" sz="quarter" idx="12"/>
          </p:nvPr>
        </p:nvSpPr>
        <p:spPr/>
        <p:txBody>
          <a:bodyPr/>
          <a:lstStyle/>
          <a:p>
            <a:fld id="{133D7C2E-2AA3-4174-9973-3A037181004D}" type="slidenum">
              <a:rPr lang="it-IT" smtClean="0">
                <a:solidFill>
                  <a:srgbClr val="90C226"/>
                </a:solidFill>
              </a:rPr>
              <a:pPr/>
              <a:t>34</a:t>
            </a:fld>
            <a:endParaRPr lang="it-IT">
              <a:solidFill>
                <a:srgbClr val="90C226"/>
              </a:solidFill>
            </a:endParaRPr>
          </a:p>
        </p:txBody>
      </p:sp>
    </p:spTree>
    <p:extLst>
      <p:ext uri="{BB962C8B-B14F-4D97-AF65-F5344CB8AC3E}">
        <p14:creationId xmlns:p14="http://schemas.microsoft.com/office/powerpoint/2010/main" val="2863691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D3188B-2F44-D48A-E486-B7D1F8366D03}"/>
              </a:ext>
            </a:extLst>
          </p:cNvPr>
          <p:cNvSpPr>
            <a:spLocks noGrp="1"/>
          </p:cNvSpPr>
          <p:nvPr>
            <p:ph type="title"/>
          </p:nvPr>
        </p:nvSpPr>
        <p:spPr/>
        <p:txBody>
          <a:bodyPr/>
          <a:lstStyle/>
          <a:p>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j-ea"/>
                <a:cs typeface="+mj-cs"/>
              </a:rPr>
              <a:t>SRD06 - AZ. 1 - GELO</a:t>
            </a:r>
            <a:endParaRPr lang="it-IT" dirty="0"/>
          </a:p>
        </p:txBody>
      </p:sp>
      <p:sp>
        <p:nvSpPr>
          <p:cNvPr id="3" name="Segnaposto contenuto 2">
            <a:extLst>
              <a:ext uri="{FF2B5EF4-FFF2-40B4-BE49-F238E27FC236}">
                <a16:creationId xmlns:a16="http://schemas.microsoft.com/office/drawing/2014/main" id="{D0F6E176-92E1-4CEB-2B8C-08BFA91C7C3E}"/>
              </a:ext>
            </a:extLst>
          </p:cNvPr>
          <p:cNvSpPr>
            <a:spLocks noGrp="1"/>
          </p:cNvSpPr>
          <p:nvPr>
            <p:ph idx="1"/>
          </p:nvPr>
        </p:nvSpPr>
        <p:spPr/>
        <p:txBody>
          <a:bodyPr>
            <a:normAutofit/>
          </a:bodyPr>
          <a:lstStyle/>
          <a:p>
            <a:pPr marL="0" indent="0">
              <a:buNone/>
            </a:pPr>
            <a:r>
              <a:rPr lang="it-IT" b="1" u="sng" dirty="0"/>
              <a:t>Presentazione delle domande di sostegno</a:t>
            </a:r>
          </a:p>
          <a:p>
            <a:pPr marL="0" indent="0">
              <a:buNone/>
            </a:pPr>
            <a:endParaRPr lang="it-IT" b="1" u="sng" dirty="0"/>
          </a:p>
          <a:p>
            <a:pPr algn="just"/>
            <a:r>
              <a:rPr lang="it-IT" dirty="0"/>
              <a:t>La domanda di sostegno a valere sul tipo d’intervento SRD06 -Az. 1 dovrà essere presentata a decorrere dalla data di apertura dello specifico modulo sul Sistema Informativo </a:t>
            </a:r>
            <a:r>
              <a:rPr lang="it-IT" dirty="0" err="1"/>
              <a:t>Agrea</a:t>
            </a:r>
            <a:r>
              <a:rPr lang="it-IT" dirty="0"/>
              <a:t> (SIAG) che verrà comunicata sul sito regionale - portale Agricoltura - ed entro il termine perentorio delle ore13.00.00 del </a:t>
            </a:r>
            <a:r>
              <a:rPr lang="it-IT" b="1" dirty="0"/>
              <a:t>6 giugno 2025.</a:t>
            </a:r>
          </a:p>
        </p:txBody>
      </p:sp>
      <p:sp>
        <p:nvSpPr>
          <p:cNvPr id="4" name="Segnaposto numero diapositiva 3">
            <a:extLst>
              <a:ext uri="{FF2B5EF4-FFF2-40B4-BE49-F238E27FC236}">
                <a16:creationId xmlns:a16="http://schemas.microsoft.com/office/drawing/2014/main" id="{FBB76B00-2540-3FB0-98D7-5592AD31E9B6}"/>
              </a:ext>
            </a:extLst>
          </p:cNvPr>
          <p:cNvSpPr>
            <a:spLocks noGrp="1"/>
          </p:cNvSpPr>
          <p:nvPr>
            <p:ph type="sldNum" sz="quarter" idx="12"/>
          </p:nvPr>
        </p:nvSpPr>
        <p:spPr/>
        <p:txBody>
          <a:bodyPr/>
          <a:lstStyle/>
          <a:p>
            <a:fld id="{133D7C2E-2AA3-4174-9973-3A037181004D}" type="slidenum">
              <a:rPr lang="it-IT" smtClean="0">
                <a:solidFill>
                  <a:srgbClr val="90C226"/>
                </a:solidFill>
              </a:rPr>
              <a:pPr/>
              <a:t>35</a:t>
            </a:fld>
            <a:endParaRPr lang="it-IT">
              <a:solidFill>
                <a:srgbClr val="90C226"/>
              </a:solidFill>
            </a:endParaRPr>
          </a:p>
        </p:txBody>
      </p:sp>
    </p:spTree>
    <p:extLst>
      <p:ext uri="{BB962C8B-B14F-4D97-AF65-F5344CB8AC3E}">
        <p14:creationId xmlns:p14="http://schemas.microsoft.com/office/powerpoint/2010/main" val="742940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B1157C-9C9B-FACC-F61A-37DC646F44C5}"/>
              </a:ext>
            </a:extLst>
          </p:cNvPr>
          <p:cNvSpPr>
            <a:spLocks noGrp="1"/>
          </p:cNvSpPr>
          <p:nvPr>
            <p:ph type="title"/>
          </p:nvPr>
        </p:nvSpPr>
        <p:spPr>
          <a:xfrm>
            <a:off x="640293" y="533400"/>
            <a:ext cx="8596668" cy="1320800"/>
          </a:xfrm>
        </p:spPr>
        <p:txBody>
          <a:bodyPr/>
          <a:lstStyle/>
          <a:p>
            <a:r>
              <a:rPr kumimoji="0" lang="it-IT"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j-ea"/>
                <a:cs typeface="+mj-cs"/>
              </a:rPr>
              <a:t>SRD06 - AZ. 1 - GELO</a:t>
            </a:r>
            <a:endParaRPr lang="it-IT" dirty="0"/>
          </a:p>
        </p:txBody>
      </p:sp>
      <p:sp>
        <p:nvSpPr>
          <p:cNvPr id="3" name="Segnaposto contenuto 2">
            <a:extLst>
              <a:ext uri="{FF2B5EF4-FFF2-40B4-BE49-F238E27FC236}">
                <a16:creationId xmlns:a16="http://schemas.microsoft.com/office/drawing/2014/main" id="{42B21A71-2C86-E4DD-862D-CDA457786201}"/>
              </a:ext>
            </a:extLst>
          </p:cNvPr>
          <p:cNvSpPr>
            <a:spLocks noGrp="1"/>
          </p:cNvSpPr>
          <p:nvPr>
            <p:ph idx="1"/>
          </p:nvPr>
        </p:nvSpPr>
        <p:spPr>
          <a:xfrm>
            <a:off x="677334" y="990601"/>
            <a:ext cx="8596668" cy="5050762"/>
          </a:xfrm>
        </p:spPr>
        <p:txBody>
          <a:bodyPr>
            <a:normAutofit fontScale="70000" lnSpcReduction="20000"/>
          </a:bodyPr>
          <a:lstStyle/>
          <a:p>
            <a:pPr marL="0" indent="0">
              <a:buNone/>
            </a:pPr>
            <a:r>
              <a:rPr lang="it-IT" b="1" u="sng" dirty="0"/>
              <a:t>Varianti</a:t>
            </a:r>
          </a:p>
          <a:p>
            <a:r>
              <a:rPr lang="it-IT" dirty="0"/>
              <a:t>ammessa una richiesta di variante al PI, da parte del beneficiario.</a:t>
            </a:r>
          </a:p>
          <a:p>
            <a:pPr marL="0" indent="0">
              <a:buNone/>
            </a:pPr>
            <a:r>
              <a:rPr lang="it-IT" b="1" u="sng" dirty="0"/>
              <a:t>Proroghe</a:t>
            </a:r>
          </a:p>
          <a:p>
            <a:r>
              <a:rPr lang="it-IT" dirty="0"/>
              <a:t>È ammessa una richiesta di proroga da parte del beneficiario, qualora si renda necessaria una modifica del termine della conclusione del PI, di durata massima pari a 6 mesi su specifica e motivata richiesta del beneficiario</a:t>
            </a:r>
          </a:p>
          <a:p>
            <a:pPr marL="0" indent="0">
              <a:buNone/>
            </a:pPr>
            <a:r>
              <a:rPr lang="it-IT" b="1" u="sng" dirty="0"/>
              <a:t>Anticipi</a:t>
            </a:r>
          </a:p>
          <a:p>
            <a:r>
              <a:rPr lang="it-IT" dirty="0"/>
              <a:t>A seguito della comunicazione dell’atto di concessione, i beneficiari possono richiedere un anticipo del contributo concesso ai sensi del tipo di intervento SRD06 pari a non oltre il 50% del contributo spettante. Presentazione della domanda di pagamento</a:t>
            </a:r>
          </a:p>
          <a:p>
            <a:pPr marL="0" indent="0">
              <a:buNone/>
            </a:pPr>
            <a:r>
              <a:rPr lang="it-IT" b="1" u="sng" dirty="0"/>
              <a:t>Presentazione della domanda di pagamento</a:t>
            </a:r>
          </a:p>
          <a:p>
            <a:r>
              <a:rPr lang="it-IT" dirty="0"/>
              <a:t>Entro la data ultima fissata nella comunicazione del provvedimento di concessione il beneficiario dovrà presentare specifica domanda di pagamento secondo le modalità già indicate per la presentazione della domanda di sostegno.</a:t>
            </a:r>
          </a:p>
          <a:p>
            <a:r>
              <a:rPr lang="it-IT" dirty="0"/>
              <a:t>Il PI risulterà ammissibile esclusivamente qualora sia realizzato coerentemente alla versione oggetto di concessione o di sua variante approvata. Il PI si intende concluso successivamente alla completa realizzazione degli investimenti previsti.</a:t>
            </a:r>
          </a:p>
          <a:p>
            <a:r>
              <a:rPr lang="it-IT" dirty="0"/>
              <a:t>Entro la data ultima fissata nella comunicazione del provvedimento di concessione il beneficiario dovrà presentare specifica domanda di pagamento secondo le modalità già indicate per la presentazione della domanda di sostegno.</a:t>
            </a:r>
          </a:p>
          <a:p>
            <a:r>
              <a:rPr lang="it-IT" dirty="0"/>
              <a:t>Il PI risulterà ammissibile esclusivamente qualora sia realizzato coerentemente alla versione oggetto di concessione o di sua variante approvata. Il PI si intende concluso successivamente alla completa realizzazione degli investimenti previsti.</a:t>
            </a:r>
          </a:p>
        </p:txBody>
      </p:sp>
      <p:sp>
        <p:nvSpPr>
          <p:cNvPr id="4" name="Segnaposto numero diapositiva 3">
            <a:extLst>
              <a:ext uri="{FF2B5EF4-FFF2-40B4-BE49-F238E27FC236}">
                <a16:creationId xmlns:a16="http://schemas.microsoft.com/office/drawing/2014/main" id="{42C578D6-9778-EE56-B1F2-9AF4955BA3CF}"/>
              </a:ext>
            </a:extLst>
          </p:cNvPr>
          <p:cNvSpPr>
            <a:spLocks noGrp="1"/>
          </p:cNvSpPr>
          <p:nvPr>
            <p:ph type="sldNum" sz="quarter" idx="12"/>
          </p:nvPr>
        </p:nvSpPr>
        <p:spPr/>
        <p:txBody>
          <a:bodyPr/>
          <a:lstStyle/>
          <a:p>
            <a:fld id="{133D7C2E-2AA3-4174-9973-3A037181004D}" type="slidenum">
              <a:rPr lang="it-IT" smtClean="0">
                <a:solidFill>
                  <a:srgbClr val="90C226"/>
                </a:solidFill>
              </a:rPr>
              <a:pPr/>
              <a:t>36</a:t>
            </a:fld>
            <a:endParaRPr lang="it-IT">
              <a:solidFill>
                <a:srgbClr val="90C226"/>
              </a:solidFill>
            </a:endParaRPr>
          </a:p>
        </p:txBody>
      </p:sp>
    </p:spTree>
    <p:extLst>
      <p:ext uri="{BB962C8B-B14F-4D97-AF65-F5344CB8AC3E}">
        <p14:creationId xmlns:p14="http://schemas.microsoft.com/office/powerpoint/2010/main" val="3436083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93AA9-B0D9-B4F4-3C2C-FFA85DBC947F}"/>
              </a:ext>
            </a:extLst>
          </p:cNvPr>
          <p:cNvSpPr>
            <a:spLocks noGrp="1"/>
          </p:cNvSpPr>
          <p:nvPr>
            <p:ph type="title"/>
          </p:nvPr>
        </p:nvSpPr>
        <p:spPr>
          <a:xfrm>
            <a:off x="677334" y="609600"/>
            <a:ext cx="8596668" cy="762000"/>
          </a:xfrm>
        </p:spPr>
        <p:txBody>
          <a:bodyPr>
            <a:normAutofit fontScale="90000"/>
          </a:bodyPr>
          <a:lstStyle/>
          <a:p>
            <a:r>
              <a:rPr lang="it-IT" sz="2800" dirty="0"/>
              <a:t>INOSTRI NUMERI RIFERITI  AL BANDO 2024 SRD06_1GELO RAVENNA</a:t>
            </a:r>
          </a:p>
        </p:txBody>
      </p:sp>
      <p:sp>
        <p:nvSpPr>
          <p:cNvPr id="3" name="Segnaposto contenuto 2">
            <a:extLst>
              <a:ext uri="{FF2B5EF4-FFF2-40B4-BE49-F238E27FC236}">
                <a16:creationId xmlns:a16="http://schemas.microsoft.com/office/drawing/2014/main" id="{23FB05B0-55E7-EB01-791B-6EAF55206E1C}"/>
              </a:ext>
            </a:extLst>
          </p:cNvPr>
          <p:cNvSpPr>
            <a:spLocks noGrp="1"/>
          </p:cNvSpPr>
          <p:nvPr>
            <p:ph idx="1"/>
          </p:nvPr>
        </p:nvSpPr>
        <p:spPr>
          <a:xfrm>
            <a:off x="677334" y="1905000"/>
            <a:ext cx="8596668" cy="4136362"/>
          </a:xfrm>
        </p:spPr>
        <p:txBody>
          <a:bodyPr/>
          <a:lstStyle/>
          <a:p>
            <a:r>
              <a:rPr lang="it-IT" dirty="0"/>
              <a:t>domande totali 40</a:t>
            </a:r>
          </a:p>
          <a:p>
            <a:r>
              <a:rPr lang="it-IT" dirty="0"/>
              <a:t>domande Coldiretti 26</a:t>
            </a:r>
          </a:p>
        </p:txBody>
      </p:sp>
      <p:graphicFrame>
        <p:nvGraphicFramePr>
          <p:cNvPr id="9" name="Grafico 8">
            <a:extLst>
              <a:ext uri="{FF2B5EF4-FFF2-40B4-BE49-F238E27FC236}">
                <a16:creationId xmlns:a16="http://schemas.microsoft.com/office/drawing/2014/main" id="{A2B8B593-4546-2DFA-B17B-313C8D62EA48}"/>
              </a:ext>
            </a:extLst>
          </p:cNvPr>
          <p:cNvGraphicFramePr/>
          <p:nvPr>
            <p:extLst>
              <p:ext uri="{D42A27DB-BD31-4B8C-83A1-F6EECF244321}">
                <p14:modId xmlns:p14="http://schemas.microsoft.com/office/powerpoint/2010/main" val="3768651821"/>
              </p:ext>
            </p:extLst>
          </p:nvPr>
        </p:nvGraphicFramePr>
        <p:xfrm>
          <a:off x="4038600" y="2133600"/>
          <a:ext cx="50292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Segnaposto numero diapositiva 9">
            <a:extLst>
              <a:ext uri="{FF2B5EF4-FFF2-40B4-BE49-F238E27FC236}">
                <a16:creationId xmlns:a16="http://schemas.microsoft.com/office/drawing/2014/main" id="{08B5CCBA-11D7-D25D-8FF4-F0CF308DC0DC}"/>
              </a:ext>
            </a:extLst>
          </p:cNvPr>
          <p:cNvSpPr>
            <a:spLocks noGrp="1"/>
          </p:cNvSpPr>
          <p:nvPr>
            <p:ph type="sldNum" sz="quarter" idx="12"/>
          </p:nvPr>
        </p:nvSpPr>
        <p:spPr/>
        <p:txBody>
          <a:bodyPr/>
          <a:lstStyle/>
          <a:p>
            <a:fld id="{133D7C2E-2AA3-4174-9973-3A037181004D}" type="slidenum">
              <a:rPr lang="it-IT" smtClean="0">
                <a:solidFill>
                  <a:srgbClr val="90C226"/>
                </a:solidFill>
              </a:rPr>
              <a:pPr/>
              <a:t>37</a:t>
            </a:fld>
            <a:endParaRPr lang="it-IT">
              <a:solidFill>
                <a:srgbClr val="90C226"/>
              </a:solidFill>
            </a:endParaRPr>
          </a:p>
        </p:txBody>
      </p:sp>
    </p:spTree>
    <p:extLst>
      <p:ext uri="{BB962C8B-B14F-4D97-AF65-F5344CB8AC3E}">
        <p14:creationId xmlns:p14="http://schemas.microsoft.com/office/powerpoint/2010/main" val="3844875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2044"/>
            <a:ext cx="12360988" cy="7170044"/>
          </a:xfrm>
          <a:custGeom>
            <a:avLst/>
            <a:gdLst/>
            <a:ahLst/>
            <a:cxnLst/>
            <a:rect l="l" t="t" r="r" b="b"/>
            <a:pathLst>
              <a:path w="13133172" h="9018730">
                <a:moveTo>
                  <a:pt x="0" y="0"/>
                </a:moveTo>
                <a:lnTo>
                  <a:pt x="13133172" y="0"/>
                </a:lnTo>
                <a:lnTo>
                  <a:pt x="13133172" y="9018730"/>
                </a:lnTo>
                <a:lnTo>
                  <a:pt x="0" y="9018730"/>
                </a:lnTo>
                <a:lnTo>
                  <a:pt x="0" y="0"/>
                </a:lnTo>
                <a:close/>
              </a:path>
            </a:pathLst>
          </a:custGeom>
          <a:blipFill>
            <a:blip r:embed="rId2"/>
            <a:stretch>
              <a:fillRect t="-46138" r="-52146" b="-642"/>
            </a:stretch>
          </a:blipFill>
        </p:spPr>
        <p:txBody>
          <a:bodyPr/>
          <a:lstStyle/>
          <a:p>
            <a:endParaRPr lang="it-IT" sz="1200" dirty="0"/>
          </a:p>
        </p:txBody>
      </p:sp>
      <p:sp>
        <p:nvSpPr>
          <p:cNvPr id="3" name="Freeform 3"/>
          <p:cNvSpPr/>
          <p:nvPr/>
        </p:nvSpPr>
        <p:spPr>
          <a:xfrm rot="-10800000">
            <a:off x="1857398" y="3786155"/>
            <a:ext cx="2147795" cy="2147795"/>
          </a:xfrm>
          <a:custGeom>
            <a:avLst/>
            <a:gdLst/>
            <a:ahLst/>
            <a:cxnLst/>
            <a:rect l="l" t="t" r="r" b="b"/>
            <a:pathLst>
              <a:path w="3221692" h="3221692">
                <a:moveTo>
                  <a:pt x="0" y="0"/>
                </a:moveTo>
                <a:lnTo>
                  <a:pt x="3221692" y="0"/>
                </a:lnTo>
                <a:lnTo>
                  <a:pt x="3221692" y="3221692"/>
                </a:lnTo>
                <a:lnTo>
                  <a:pt x="0" y="32216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rot="-8100000">
            <a:off x="-2835322" y="2205329"/>
            <a:ext cx="14936435" cy="5967257"/>
            <a:chOff x="0" y="0"/>
            <a:chExt cx="35276568" cy="14093347"/>
          </a:xfrm>
        </p:grpSpPr>
        <p:sp>
          <p:nvSpPr>
            <p:cNvPr id="5" name="Freeform 5"/>
            <p:cNvSpPr/>
            <p:nvPr/>
          </p:nvSpPr>
          <p:spPr>
            <a:xfrm>
              <a:off x="0" y="0"/>
              <a:ext cx="35276569" cy="14093346"/>
            </a:xfrm>
            <a:custGeom>
              <a:avLst/>
              <a:gdLst/>
              <a:ahLst/>
              <a:cxnLst/>
              <a:rect l="l" t="t" r="r" b="b"/>
              <a:pathLst>
                <a:path w="35276569" h="14093346">
                  <a:moveTo>
                    <a:pt x="0" y="0"/>
                  </a:moveTo>
                  <a:lnTo>
                    <a:pt x="35276569" y="0"/>
                  </a:lnTo>
                  <a:lnTo>
                    <a:pt x="35276569" y="14093346"/>
                  </a:lnTo>
                  <a:lnTo>
                    <a:pt x="0" y="14093346"/>
                  </a:lnTo>
                  <a:close/>
                </a:path>
              </a:pathLst>
            </a:custGeom>
            <a:solidFill>
              <a:srgbClr val="F1EFE1"/>
            </a:solidFill>
          </p:spPr>
          <p:txBody>
            <a:bodyPr/>
            <a:lstStyle/>
            <a:p>
              <a:endParaRPr lang="it-IT"/>
            </a:p>
          </p:txBody>
        </p:sp>
      </p:grpSp>
      <p:sp>
        <p:nvSpPr>
          <p:cNvPr id="6" name="TextBox 6"/>
          <p:cNvSpPr txBox="1"/>
          <p:nvPr/>
        </p:nvSpPr>
        <p:spPr>
          <a:xfrm>
            <a:off x="1116344" y="3327179"/>
            <a:ext cx="6746075" cy="525785"/>
          </a:xfrm>
          <a:prstGeom prst="rect">
            <a:avLst/>
          </a:prstGeom>
        </p:spPr>
        <p:txBody>
          <a:bodyPr lIns="0" tIns="0" rIns="0" bIns="0" rtlCol="0" anchor="t">
            <a:spAutoFit/>
          </a:bodyPr>
          <a:lstStyle/>
          <a:p>
            <a:pPr>
              <a:lnSpc>
                <a:spcPts val="4060"/>
              </a:lnSpc>
            </a:pPr>
            <a:r>
              <a:rPr lang="en-US" sz="3866" b="1" dirty="0" err="1">
                <a:solidFill>
                  <a:srgbClr val="192954"/>
                </a:solidFill>
                <a:latin typeface="Kollektif Bold"/>
                <a:ea typeface="Kollektif Bold"/>
                <a:cs typeface="Kollektif Bold"/>
                <a:sym typeface="Kollektif Bold"/>
              </a:rPr>
              <a:t>Grazie</a:t>
            </a:r>
            <a:r>
              <a:rPr lang="en-US" sz="3866" b="1" dirty="0">
                <a:solidFill>
                  <a:srgbClr val="192954"/>
                </a:solidFill>
                <a:latin typeface="Kollektif Bold"/>
                <a:ea typeface="Kollektif Bold"/>
                <a:cs typeface="Kollektif Bold"/>
                <a:sym typeface="Kollektif Bold"/>
              </a:rPr>
              <a:t> per </a:t>
            </a:r>
            <a:r>
              <a:rPr lang="en-US" sz="3866" b="1" dirty="0" err="1">
                <a:solidFill>
                  <a:srgbClr val="192954"/>
                </a:solidFill>
                <a:latin typeface="Kollektif Bold"/>
                <a:ea typeface="Kollektif Bold"/>
                <a:cs typeface="Kollektif Bold"/>
                <a:sym typeface="Kollektif Bold"/>
              </a:rPr>
              <a:t>l’attenzione</a:t>
            </a:r>
            <a:endParaRPr lang="en-US" sz="3866" b="1" dirty="0">
              <a:solidFill>
                <a:srgbClr val="192954"/>
              </a:solidFill>
              <a:latin typeface="Kollektif Bold"/>
              <a:ea typeface="Kollektif Bold"/>
              <a:cs typeface="Kollektif Bold"/>
              <a:sym typeface="Kollektif Bold"/>
            </a:endParaRPr>
          </a:p>
        </p:txBody>
      </p:sp>
      <p:sp>
        <p:nvSpPr>
          <p:cNvPr id="13" name="Freeform 13"/>
          <p:cNvSpPr/>
          <p:nvPr/>
        </p:nvSpPr>
        <p:spPr>
          <a:xfrm rot="5400000">
            <a:off x="7424365" y="2090365"/>
            <a:ext cx="4767635" cy="4767635"/>
          </a:xfrm>
          <a:custGeom>
            <a:avLst/>
            <a:gdLst/>
            <a:ahLst/>
            <a:cxnLst/>
            <a:rect l="l" t="t" r="r" b="b"/>
            <a:pathLst>
              <a:path w="7151453" h="7151453">
                <a:moveTo>
                  <a:pt x="0" y="0"/>
                </a:moveTo>
                <a:lnTo>
                  <a:pt x="7151453" y="0"/>
                </a:lnTo>
                <a:lnTo>
                  <a:pt x="7151453" y="7151453"/>
                </a:lnTo>
                <a:lnTo>
                  <a:pt x="0" y="715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sz="1200" dirty="0"/>
          </a:p>
        </p:txBody>
      </p:sp>
      <p:pic>
        <p:nvPicPr>
          <p:cNvPr id="16" name="Picture 10" descr="logo-coldiretti - Gist.it">
            <a:extLst>
              <a:ext uri="{FF2B5EF4-FFF2-40B4-BE49-F238E27FC236}">
                <a16:creationId xmlns:a16="http://schemas.microsoft.com/office/drawing/2014/main" id="{9C0D4A5C-7BBF-D167-8CB7-660042D40F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344" y="76200"/>
            <a:ext cx="1375677" cy="1631933"/>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01879AE0-E041-BDAD-908D-A4D9DD44B476}"/>
              </a:ext>
            </a:extLst>
          </p:cNvPr>
          <p:cNvSpPr>
            <a:spLocks noGrp="1"/>
          </p:cNvSpPr>
          <p:nvPr>
            <p:ph type="sldNum" sz="quarter" idx="7"/>
          </p:nvPr>
        </p:nvSpPr>
        <p:spPr/>
        <p:txBody>
          <a:bodyPr/>
          <a:lstStyle/>
          <a:p>
            <a:fld id="{B6F15528-21DE-4FAA-801E-634DDDAF4B2B}" type="slidenum">
              <a:rPr lang="it-IT" smtClean="0"/>
              <a:t>38</a:t>
            </a:fld>
            <a:endParaRPr lang="it-IT"/>
          </a:p>
        </p:txBody>
      </p:sp>
    </p:spTree>
    <p:extLst>
      <p:ext uri="{BB962C8B-B14F-4D97-AF65-F5344CB8AC3E}">
        <p14:creationId xmlns:p14="http://schemas.microsoft.com/office/powerpoint/2010/main" val="2545901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54315-E3DD-0A59-CAED-BECAB8F62A9B}"/>
              </a:ext>
            </a:extLst>
          </p:cNvPr>
          <p:cNvSpPr>
            <a:spLocks noGrp="1"/>
          </p:cNvSpPr>
          <p:nvPr>
            <p:ph type="title"/>
          </p:nvPr>
        </p:nvSpPr>
        <p:spPr>
          <a:xfrm>
            <a:off x="677334" y="609600"/>
            <a:ext cx="8596668" cy="609600"/>
          </a:xfrm>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 agricole</a:t>
            </a:r>
            <a:r>
              <a:rPr kumimoji="0" lang="it-IT" sz="1600" b="0" i="0" u="none" strike="noStrike" kern="1200" cap="none" spc="0" normalizeH="0" baseline="0" noProof="0" dirty="0">
                <a:ln>
                  <a:noFill/>
                </a:ln>
                <a:solidFill>
                  <a:srgbClr val="90C226"/>
                </a:solidFill>
                <a:effectLst/>
                <a:uLnTx/>
                <a:uFillTx/>
                <a:latin typeface="Trebuchet MS" panose="020B0603020202020204"/>
                <a:ea typeface="+mj-ea"/>
                <a:cs typeface="+mj-cs"/>
              </a:rPr>
              <a:t>»</a:t>
            </a:r>
            <a:endParaRPr lang="it-IT" dirty="0"/>
          </a:p>
        </p:txBody>
      </p:sp>
      <p:sp>
        <p:nvSpPr>
          <p:cNvPr id="3" name="Segnaposto contenuto 2">
            <a:extLst>
              <a:ext uri="{FF2B5EF4-FFF2-40B4-BE49-F238E27FC236}">
                <a16:creationId xmlns:a16="http://schemas.microsoft.com/office/drawing/2014/main" id="{1F37801B-D9F8-A73D-CD12-C733B66E8C80}"/>
              </a:ext>
            </a:extLst>
          </p:cNvPr>
          <p:cNvSpPr>
            <a:spLocks noGrp="1"/>
          </p:cNvSpPr>
          <p:nvPr>
            <p:ph idx="1"/>
          </p:nvPr>
        </p:nvSpPr>
        <p:spPr>
          <a:xfrm>
            <a:off x="677334" y="1524001"/>
            <a:ext cx="8596668" cy="4517362"/>
          </a:xfrm>
        </p:spPr>
        <p:txBody>
          <a:bodyPr>
            <a:normAutofit lnSpcReduction="10000"/>
          </a:bodyPr>
          <a:lstStyle/>
          <a:p>
            <a:pPr marL="0" indent="0">
              <a:buNone/>
            </a:pPr>
            <a:r>
              <a:rPr lang="it-IT" b="1" u="sng" dirty="0"/>
              <a:t>Condizioni di ammissibilità del giovane </a:t>
            </a:r>
          </a:p>
          <a:p>
            <a:r>
              <a:rPr lang="it-IT" dirty="0"/>
              <a:t>Essere maggiorenne ma non aver compiuto 41 anni</a:t>
            </a:r>
          </a:p>
          <a:p>
            <a:r>
              <a:rPr lang="it-IT" dirty="0"/>
              <a:t>Essere  in possesso di sufficienti conoscenze e competenze professionali</a:t>
            </a:r>
          </a:p>
          <a:p>
            <a:r>
              <a:rPr lang="it-IT" dirty="0"/>
              <a:t>Essere regolarmente iscritto INPS</a:t>
            </a:r>
          </a:p>
          <a:p>
            <a:r>
              <a:rPr lang="it-IT" dirty="0"/>
              <a:t>IMPEGNARSI A PROSEGUIRE LA CONDUZIONE DIRETTA DELL’AZIENDA OGGETTO DI INSEDIAMENTO PER 5 ANNI DALLA  CONCESSIONE DEL PREMIO </a:t>
            </a:r>
          </a:p>
          <a:p>
            <a:pPr algn="just"/>
            <a:r>
              <a:rPr lang="it-IT" dirty="0"/>
              <a:t>Al fine di limitare il frazionamento fondiario, la costituzione della nuova azienda agricola da parte del giovane </a:t>
            </a:r>
            <a:r>
              <a:rPr lang="it-IT" b="1" dirty="0"/>
              <a:t>non deve derivare dalla suddivisione di una azienda agricola preesistente in abito famigliare, </a:t>
            </a:r>
            <a:r>
              <a:rPr lang="it-IT" dirty="0"/>
              <a:t>di proprietà di parenti ed affini fino al 1°grado o di società in cui siano presenti parenti e affini fino al 1° grado. Tale limitazione sussiste anche nel caso in cui la nuova azienda derivi da cessione di parte dei terreni, condotti in affitto da società, di proprietà anche per quota di parenti/affini del richiedente fino al 1° grado.</a:t>
            </a:r>
          </a:p>
        </p:txBody>
      </p:sp>
      <p:sp>
        <p:nvSpPr>
          <p:cNvPr id="4" name="Segnaposto numero diapositiva 3">
            <a:extLst>
              <a:ext uri="{FF2B5EF4-FFF2-40B4-BE49-F238E27FC236}">
                <a16:creationId xmlns:a16="http://schemas.microsoft.com/office/drawing/2014/main" id="{1FE18209-C487-8B24-A29C-B138AD1D8D4B}"/>
              </a:ext>
            </a:extLst>
          </p:cNvPr>
          <p:cNvSpPr>
            <a:spLocks noGrp="1"/>
          </p:cNvSpPr>
          <p:nvPr>
            <p:ph type="sldNum" sz="quarter" idx="12"/>
          </p:nvPr>
        </p:nvSpPr>
        <p:spPr/>
        <p:txBody>
          <a:bodyPr/>
          <a:lstStyle/>
          <a:p>
            <a:fld id="{133D7C2E-2AA3-4174-9973-3A037181004D}" type="slidenum">
              <a:rPr lang="it-IT" smtClean="0">
                <a:solidFill>
                  <a:srgbClr val="90C226"/>
                </a:solidFill>
              </a:rPr>
              <a:pPr/>
              <a:t>4</a:t>
            </a:fld>
            <a:endParaRPr lang="it-IT">
              <a:solidFill>
                <a:srgbClr val="90C226"/>
              </a:solidFill>
            </a:endParaRPr>
          </a:p>
        </p:txBody>
      </p:sp>
    </p:spTree>
    <p:extLst>
      <p:ext uri="{BB962C8B-B14F-4D97-AF65-F5344CB8AC3E}">
        <p14:creationId xmlns:p14="http://schemas.microsoft.com/office/powerpoint/2010/main" val="303715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29DAC6-67B6-5F1F-ABEE-06B0E0CAD10C}"/>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5218BBB3-540C-E3C1-3026-F20AA4220ED0}"/>
              </a:ext>
            </a:extLst>
          </p:cNvPr>
          <p:cNvSpPr>
            <a:spLocks noGrp="1"/>
          </p:cNvSpPr>
          <p:nvPr>
            <p:ph idx="1"/>
          </p:nvPr>
        </p:nvSpPr>
        <p:spPr>
          <a:xfrm>
            <a:off x="677334" y="1676401"/>
            <a:ext cx="8596668" cy="4364962"/>
          </a:xfrm>
        </p:spPr>
        <p:txBody>
          <a:bodyPr/>
          <a:lstStyle/>
          <a:p>
            <a:pPr marL="0" indent="0">
              <a:buNone/>
            </a:pPr>
            <a:r>
              <a:rPr lang="it-IT" dirty="0"/>
              <a:t>Soddisfare una delle seguenti condizioni :</a:t>
            </a:r>
          </a:p>
          <a:p>
            <a:r>
              <a:rPr lang="it-IT" dirty="0"/>
              <a:t>Titolare di impresa agricola </a:t>
            </a:r>
            <a:r>
              <a:rPr lang="it-IT"/>
              <a:t>mediante apertura </a:t>
            </a:r>
            <a:r>
              <a:rPr lang="it-IT" dirty="0" err="1"/>
              <a:t>p.IVA</a:t>
            </a:r>
            <a:r>
              <a:rPr lang="it-IT" dirty="0"/>
              <a:t> come ditta individuale </a:t>
            </a:r>
          </a:p>
          <a:p>
            <a:r>
              <a:rPr lang="it-IT" dirty="0"/>
              <a:t>Contitolare in società di persone</a:t>
            </a:r>
          </a:p>
          <a:p>
            <a:r>
              <a:rPr lang="it-IT" dirty="0"/>
              <a:t>Socio in società di capitali o cooperativa </a:t>
            </a:r>
          </a:p>
          <a:p>
            <a:endParaRPr lang="it-IT" dirty="0"/>
          </a:p>
          <a:p>
            <a:pPr marL="0" indent="0">
              <a:buNone/>
            </a:pPr>
            <a:r>
              <a:rPr lang="it-IT" dirty="0"/>
              <a:t>Impegnarsi a rientrare nella categoria di «Agricoltore in attività» </a:t>
            </a:r>
          </a:p>
          <a:p>
            <a:pPr marL="0" indent="0">
              <a:buNone/>
            </a:pPr>
            <a:r>
              <a:rPr lang="it-IT" dirty="0"/>
              <a:t>Se non posseduta al momento della domanda, acquisire la qualifica di coltivatore diretto o IAP</a:t>
            </a:r>
          </a:p>
          <a:p>
            <a:pPr marL="0" indent="0">
              <a:buNone/>
            </a:pPr>
            <a:r>
              <a:rPr lang="it-IT" dirty="0"/>
              <a:t>Mantenere le condizioni elencate </a:t>
            </a:r>
            <a:r>
              <a:rPr lang="it-IT" b="1" u="sng" dirty="0"/>
              <a:t>per almeno 5 anni dalla data di concessione</a:t>
            </a:r>
          </a:p>
          <a:p>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922DD9EB-BFEB-3E0C-CE12-9C6093E98324}"/>
              </a:ext>
            </a:extLst>
          </p:cNvPr>
          <p:cNvSpPr>
            <a:spLocks noGrp="1"/>
          </p:cNvSpPr>
          <p:nvPr>
            <p:ph type="sldNum" sz="quarter" idx="12"/>
          </p:nvPr>
        </p:nvSpPr>
        <p:spPr/>
        <p:txBody>
          <a:bodyPr/>
          <a:lstStyle/>
          <a:p>
            <a:fld id="{133D7C2E-2AA3-4174-9973-3A037181004D}" type="slidenum">
              <a:rPr lang="it-IT" smtClean="0">
                <a:solidFill>
                  <a:srgbClr val="90C226"/>
                </a:solidFill>
              </a:rPr>
              <a:pPr/>
              <a:t>5</a:t>
            </a:fld>
            <a:endParaRPr lang="it-IT">
              <a:solidFill>
                <a:srgbClr val="90C226"/>
              </a:solidFill>
            </a:endParaRPr>
          </a:p>
        </p:txBody>
      </p:sp>
    </p:spTree>
    <p:extLst>
      <p:ext uri="{BB962C8B-B14F-4D97-AF65-F5344CB8AC3E}">
        <p14:creationId xmlns:p14="http://schemas.microsoft.com/office/powerpoint/2010/main" val="248483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87302F-2C40-74C2-042E-83D940ACFC03}"/>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A61C42ED-F521-DF26-9BFB-61F29769EF39}"/>
              </a:ext>
            </a:extLst>
          </p:cNvPr>
          <p:cNvSpPr>
            <a:spLocks noGrp="1"/>
          </p:cNvSpPr>
          <p:nvPr>
            <p:ph idx="1"/>
          </p:nvPr>
        </p:nvSpPr>
        <p:spPr>
          <a:xfrm>
            <a:off x="677334" y="1447801"/>
            <a:ext cx="8596668" cy="4593562"/>
          </a:xfrm>
        </p:spPr>
        <p:txBody>
          <a:bodyPr>
            <a:normAutofit lnSpcReduction="10000"/>
          </a:bodyPr>
          <a:lstStyle/>
          <a:p>
            <a:pPr marL="0" indent="0">
              <a:buNone/>
            </a:pPr>
            <a:r>
              <a:rPr lang="it-IT" b="1" u="sng" dirty="0"/>
              <a:t>Condizioni di ammissibilità del PSA</a:t>
            </a:r>
          </a:p>
          <a:p>
            <a:r>
              <a:rPr lang="it-IT" dirty="0"/>
              <a:t>Il PSA dovrà necessariamente risultare avviato in data successiva a quella di presentazione della domanda di sostegno</a:t>
            </a:r>
          </a:p>
          <a:p>
            <a:pPr marL="0" indent="0">
              <a:buNone/>
            </a:pPr>
            <a:r>
              <a:rPr lang="it-IT" dirty="0"/>
              <a:t>Dovrà sviluppare i seguenti punti :</a:t>
            </a:r>
          </a:p>
          <a:p>
            <a:pPr algn="just"/>
            <a:r>
              <a:rPr lang="it-IT" dirty="0"/>
              <a:t>La </a:t>
            </a:r>
            <a:r>
              <a:rPr lang="it-IT" b="1" dirty="0"/>
              <a:t>situazione iniziale di partenza</a:t>
            </a:r>
            <a:r>
              <a:rPr lang="it-IT" dirty="0"/>
              <a:t>, da cui si rilevino gli elementi cardine specifici, incluso il mercato di riferimento, la strategia commerciale e l’integrazione con il territorio, l’organizzazione del ciclo produttivo nel suo complesso </a:t>
            </a:r>
          </a:p>
          <a:p>
            <a:pPr algn="just"/>
            <a:r>
              <a:rPr lang="it-IT" dirty="0"/>
              <a:t>Il </a:t>
            </a:r>
            <a:r>
              <a:rPr lang="it-IT" b="1" dirty="0"/>
              <a:t>progetto imprenditoriale per lo sviluppo dell’azienda</a:t>
            </a:r>
            <a:r>
              <a:rPr lang="it-IT" dirty="0"/>
              <a:t>, con la definizione delle tappe essenziali e degli obiettivi di sviluppo</a:t>
            </a:r>
          </a:p>
          <a:p>
            <a:pPr algn="just"/>
            <a:r>
              <a:rPr lang="it-IT" dirty="0"/>
              <a:t>I particolari delle azioni, incluse quelle inerenti il miglioramento della </a:t>
            </a:r>
            <a:r>
              <a:rPr lang="it-IT" b="1" dirty="0"/>
              <a:t>SOSTENIBILITA’ ECONOMICA </a:t>
            </a:r>
            <a:r>
              <a:rPr lang="it-IT" dirty="0"/>
              <a:t>ed ambientale </a:t>
            </a:r>
          </a:p>
          <a:p>
            <a:r>
              <a:rPr lang="it-IT" dirty="0"/>
              <a:t>Fabbisogno di formazione</a:t>
            </a:r>
          </a:p>
          <a:p>
            <a:r>
              <a:rPr lang="it-IT" b="1" dirty="0"/>
              <a:t>Investimenti previsti e cronoprogramma </a:t>
            </a:r>
            <a:r>
              <a:rPr lang="it-IT" dirty="0"/>
              <a:t>(MAX 36 MESI)</a:t>
            </a:r>
          </a:p>
        </p:txBody>
      </p:sp>
      <p:sp>
        <p:nvSpPr>
          <p:cNvPr id="4" name="Segnaposto numero diapositiva 3">
            <a:extLst>
              <a:ext uri="{FF2B5EF4-FFF2-40B4-BE49-F238E27FC236}">
                <a16:creationId xmlns:a16="http://schemas.microsoft.com/office/drawing/2014/main" id="{87DCB9FC-63AF-B477-7855-42A857D82DF8}"/>
              </a:ext>
            </a:extLst>
          </p:cNvPr>
          <p:cNvSpPr>
            <a:spLocks noGrp="1"/>
          </p:cNvSpPr>
          <p:nvPr>
            <p:ph type="sldNum" sz="quarter" idx="12"/>
          </p:nvPr>
        </p:nvSpPr>
        <p:spPr/>
        <p:txBody>
          <a:bodyPr/>
          <a:lstStyle/>
          <a:p>
            <a:fld id="{133D7C2E-2AA3-4174-9973-3A037181004D}" type="slidenum">
              <a:rPr lang="it-IT" smtClean="0">
                <a:solidFill>
                  <a:srgbClr val="90C226"/>
                </a:solidFill>
              </a:rPr>
              <a:pPr/>
              <a:t>6</a:t>
            </a:fld>
            <a:endParaRPr lang="it-IT">
              <a:solidFill>
                <a:srgbClr val="90C226"/>
              </a:solidFill>
            </a:endParaRPr>
          </a:p>
        </p:txBody>
      </p:sp>
    </p:spTree>
    <p:extLst>
      <p:ext uri="{BB962C8B-B14F-4D97-AF65-F5344CB8AC3E}">
        <p14:creationId xmlns:p14="http://schemas.microsoft.com/office/powerpoint/2010/main" val="257132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1045C-75AE-FF19-6F52-583C58D9F870}"/>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2E9A4F45-E6EA-C91E-737A-8418DD9268DD}"/>
              </a:ext>
            </a:extLst>
          </p:cNvPr>
          <p:cNvSpPr>
            <a:spLocks noGrp="1"/>
          </p:cNvSpPr>
          <p:nvPr>
            <p:ph idx="1"/>
          </p:nvPr>
        </p:nvSpPr>
        <p:spPr/>
        <p:txBody>
          <a:bodyPr/>
          <a:lstStyle/>
          <a:p>
            <a:pPr marL="0" indent="0">
              <a:buNone/>
            </a:pPr>
            <a:r>
              <a:rPr lang="it-IT" b="1" u="sng" dirty="0">
                <a:highlight>
                  <a:srgbClr val="FFFF00"/>
                </a:highlight>
              </a:rPr>
              <a:t>Ulteriori prerogative </a:t>
            </a:r>
          </a:p>
          <a:p>
            <a:pPr algn="just"/>
            <a:r>
              <a:rPr lang="it-IT" dirty="0"/>
              <a:t>Il PSA – azione SRE01  (premio base 50.000/60.000) può prevedere l’accesso integrato all’azione SRD01 (su taluni investimenti previsti nel PSA è previsto ulteriore contributo pari al 50% imponibile) se viene dimostrato che l’importo del premio è integralmente utilizzato per lo sviluppo dell’azienda </a:t>
            </a:r>
          </a:p>
          <a:p>
            <a:pPr algn="just"/>
            <a:endParaRPr lang="it-IT" dirty="0"/>
          </a:p>
          <a:p>
            <a:r>
              <a:rPr lang="it-IT" dirty="0"/>
              <a:t>La spesa sostenuta per l’attuazione del PSA dovrà essere considerata al netto dell’importo del contributo percepito</a:t>
            </a:r>
          </a:p>
          <a:p>
            <a:pPr marL="0" indent="0">
              <a:buNone/>
            </a:pPr>
            <a:r>
              <a:rPr lang="it-IT" sz="1800" b="1" i="0" u="none" strike="noStrike" baseline="0" dirty="0">
                <a:latin typeface="Times New Roman" panose="02020603050405020304" pitchFamily="18" charset="0"/>
              </a:rPr>
              <a:t>              Importo premi] &lt; </a:t>
            </a:r>
            <a:r>
              <a:rPr lang="it-IT" sz="1800" b="1" i="0" u="none" strike="noStrike" baseline="0" dirty="0">
                <a:latin typeface="Arial" panose="020B0604020202020204" pitchFamily="34" charset="0"/>
              </a:rPr>
              <a:t>{</a:t>
            </a:r>
            <a:r>
              <a:rPr lang="it-IT" sz="1800" b="1" i="0" u="none" strike="noStrike" baseline="0" dirty="0">
                <a:latin typeface="Times New Roman" panose="02020603050405020304" pitchFamily="18" charset="0"/>
              </a:rPr>
              <a:t>[Importo complessivo PSA] - [Contributo PI]</a:t>
            </a:r>
            <a:r>
              <a:rPr lang="it-IT" sz="1800" b="1" i="0" u="none" strike="noStrike" baseline="0" dirty="0">
                <a:latin typeface="Arial" panose="020B0604020202020204" pitchFamily="34" charset="0"/>
              </a:rPr>
              <a:t>}</a:t>
            </a:r>
            <a:endParaRPr lang="it-IT" dirty="0"/>
          </a:p>
        </p:txBody>
      </p:sp>
      <p:sp>
        <p:nvSpPr>
          <p:cNvPr id="4" name="Segnaposto numero diapositiva 3">
            <a:extLst>
              <a:ext uri="{FF2B5EF4-FFF2-40B4-BE49-F238E27FC236}">
                <a16:creationId xmlns:a16="http://schemas.microsoft.com/office/drawing/2014/main" id="{CDAC5B6E-C9E3-D222-E5C9-B4DF55A9126C}"/>
              </a:ext>
            </a:extLst>
          </p:cNvPr>
          <p:cNvSpPr>
            <a:spLocks noGrp="1"/>
          </p:cNvSpPr>
          <p:nvPr>
            <p:ph type="sldNum" sz="quarter" idx="12"/>
          </p:nvPr>
        </p:nvSpPr>
        <p:spPr/>
        <p:txBody>
          <a:bodyPr/>
          <a:lstStyle/>
          <a:p>
            <a:fld id="{133D7C2E-2AA3-4174-9973-3A037181004D}" type="slidenum">
              <a:rPr lang="it-IT" smtClean="0">
                <a:solidFill>
                  <a:srgbClr val="90C226"/>
                </a:solidFill>
              </a:rPr>
              <a:pPr/>
              <a:t>7</a:t>
            </a:fld>
            <a:endParaRPr lang="it-IT">
              <a:solidFill>
                <a:srgbClr val="90C226"/>
              </a:solidFill>
            </a:endParaRPr>
          </a:p>
        </p:txBody>
      </p:sp>
    </p:spTree>
    <p:extLst>
      <p:ext uri="{BB962C8B-B14F-4D97-AF65-F5344CB8AC3E}">
        <p14:creationId xmlns:p14="http://schemas.microsoft.com/office/powerpoint/2010/main" val="326729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512627-E9F5-BCE0-7352-F63285FF8142}"/>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B6BD7C19-6CFD-203A-7FC6-2E7D6974E0BF}"/>
              </a:ext>
            </a:extLst>
          </p:cNvPr>
          <p:cNvSpPr>
            <a:spLocks noGrp="1"/>
          </p:cNvSpPr>
          <p:nvPr>
            <p:ph idx="1"/>
          </p:nvPr>
        </p:nvSpPr>
        <p:spPr>
          <a:xfrm>
            <a:off x="677334" y="2133600"/>
            <a:ext cx="8596668" cy="3880773"/>
          </a:xfrm>
        </p:spPr>
        <p:txBody>
          <a:bodyPr/>
          <a:lstStyle/>
          <a:p>
            <a:pPr marL="0" indent="0">
              <a:buNone/>
            </a:pPr>
            <a:r>
              <a:rPr lang="it-IT" b="1" u="sng" dirty="0"/>
              <a:t>Importi ammissibili e aliquote di sostegno</a:t>
            </a:r>
          </a:p>
          <a:p>
            <a:r>
              <a:rPr lang="it-IT" dirty="0"/>
              <a:t>Intervento SRE01 euro 15.000.000</a:t>
            </a:r>
          </a:p>
          <a:p>
            <a:r>
              <a:rPr lang="it-IT" dirty="0"/>
              <a:t>Intervento SRD01 euro 15.000.000</a:t>
            </a:r>
          </a:p>
          <a:p>
            <a:endParaRPr lang="it-IT" dirty="0"/>
          </a:p>
          <a:p>
            <a:r>
              <a:rPr lang="it-IT" dirty="0"/>
              <a:t>Premio di primo insediamento  importo 60.000 zona svantaggiata</a:t>
            </a:r>
          </a:p>
          <a:p>
            <a:r>
              <a:rPr lang="it-IT" dirty="0"/>
              <a:t>Premio di primo insediamento euro 50.000 altre zone </a:t>
            </a:r>
          </a:p>
          <a:p>
            <a:endParaRPr lang="it-IT" dirty="0"/>
          </a:p>
          <a:p>
            <a:r>
              <a:rPr lang="it-IT" dirty="0"/>
              <a:t>Singolo PI tetto di spesa ammissibile 750.000</a:t>
            </a:r>
          </a:p>
          <a:p>
            <a:r>
              <a:rPr lang="it-IT" dirty="0"/>
              <a:t>Importo max spesa ammissibile SRD01 INTERO PERIODO 3.000.000</a:t>
            </a:r>
          </a:p>
        </p:txBody>
      </p:sp>
      <p:sp>
        <p:nvSpPr>
          <p:cNvPr id="4" name="Segnaposto numero diapositiva 3">
            <a:extLst>
              <a:ext uri="{FF2B5EF4-FFF2-40B4-BE49-F238E27FC236}">
                <a16:creationId xmlns:a16="http://schemas.microsoft.com/office/drawing/2014/main" id="{4268A895-7A5B-C1E6-B861-93D9A5D1DB83}"/>
              </a:ext>
            </a:extLst>
          </p:cNvPr>
          <p:cNvSpPr>
            <a:spLocks noGrp="1"/>
          </p:cNvSpPr>
          <p:nvPr>
            <p:ph type="sldNum" sz="quarter" idx="12"/>
          </p:nvPr>
        </p:nvSpPr>
        <p:spPr/>
        <p:txBody>
          <a:bodyPr/>
          <a:lstStyle/>
          <a:p>
            <a:fld id="{133D7C2E-2AA3-4174-9973-3A037181004D}" type="slidenum">
              <a:rPr lang="it-IT" smtClean="0">
                <a:solidFill>
                  <a:srgbClr val="90C226"/>
                </a:solidFill>
              </a:rPr>
              <a:pPr/>
              <a:t>8</a:t>
            </a:fld>
            <a:endParaRPr lang="it-IT">
              <a:solidFill>
                <a:srgbClr val="90C226"/>
              </a:solidFill>
            </a:endParaRPr>
          </a:p>
        </p:txBody>
      </p:sp>
    </p:spTree>
    <p:extLst>
      <p:ext uri="{BB962C8B-B14F-4D97-AF65-F5344CB8AC3E}">
        <p14:creationId xmlns:p14="http://schemas.microsoft.com/office/powerpoint/2010/main" val="247542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26EF23-42A8-B17C-C303-056DF685B6F4}"/>
              </a:ext>
            </a:extLst>
          </p:cNvPr>
          <p:cNvSpPr>
            <a:spLocks noGrp="1"/>
          </p:cNvSpPr>
          <p:nvPr>
            <p:ph type="title"/>
          </p:nvPr>
        </p:nvSpPr>
        <p:spPr/>
        <p:txBody>
          <a:bodyPr/>
          <a:lstStyle/>
          <a:p>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SRE01 «Insediamento dei giovani agricoltori»</a:t>
            </a:r>
            <a:b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br>
            <a:r>
              <a:rPr kumimoji="0" lang="it-IT" sz="1400" b="0" i="0" u="none" strike="noStrike" kern="1200" cap="none" spc="0" normalizeH="0" baseline="0" noProof="0" dirty="0">
                <a:ln>
                  <a:noFill/>
                </a:ln>
                <a:solidFill>
                  <a:srgbClr val="90C226"/>
                </a:solidFill>
                <a:effectLst/>
                <a:uLnTx/>
                <a:uFillTx/>
                <a:latin typeface="Trebuchet MS" panose="020B0603020202020204"/>
                <a:ea typeface="+mj-ea"/>
                <a:cs typeface="+mj-cs"/>
              </a:rPr>
              <a:t>SRD01 «Investimenti produttivi agricoli per la competitività delle aziende</a:t>
            </a:r>
            <a:endParaRPr lang="it-IT" dirty="0"/>
          </a:p>
        </p:txBody>
      </p:sp>
      <p:sp>
        <p:nvSpPr>
          <p:cNvPr id="3" name="Segnaposto contenuto 2">
            <a:extLst>
              <a:ext uri="{FF2B5EF4-FFF2-40B4-BE49-F238E27FC236}">
                <a16:creationId xmlns:a16="http://schemas.microsoft.com/office/drawing/2014/main" id="{5DB21275-B937-CC51-C8CB-7888378E4373}"/>
              </a:ext>
            </a:extLst>
          </p:cNvPr>
          <p:cNvSpPr>
            <a:spLocks noGrp="1"/>
          </p:cNvSpPr>
          <p:nvPr>
            <p:ph idx="1"/>
          </p:nvPr>
        </p:nvSpPr>
        <p:spPr>
          <a:xfrm>
            <a:off x="677334" y="1600201"/>
            <a:ext cx="8596668" cy="4441162"/>
          </a:xfrm>
        </p:spPr>
        <p:txBody>
          <a:bodyPr>
            <a:normAutofit/>
          </a:bodyPr>
          <a:lstStyle/>
          <a:p>
            <a:pPr marL="0" indent="0">
              <a:buNone/>
            </a:pPr>
            <a:r>
              <a:rPr lang="it-IT" dirty="0"/>
              <a:t> </a:t>
            </a:r>
            <a:r>
              <a:rPr lang="it-IT" b="1" u="sng" dirty="0"/>
              <a:t>Cumulabilità degli aiuti e doppio finanziamento</a:t>
            </a:r>
          </a:p>
          <a:p>
            <a:pPr algn="just"/>
            <a:r>
              <a:rPr lang="it-IT" sz="1600" b="0" i="0" u="none" strike="noStrike" baseline="0" dirty="0">
                <a:latin typeface="+mj-lt"/>
              </a:rPr>
              <a:t>Il premio di primo insediamento non costituisce contributo agli investimenti realizzati nell’ambito del solo PSA; pertanto, detto premio non concorre alla verifica del rispetto dei massimali di aiuto in caso in cui gli investimenti realizzati siano oggetto di aiuti pubblici.</a:t>
            </a:r>
          </a:p>
          <a:p>
            <a:pPr algn="just"/>
            <a:r>
              <a:rPr lang="it-IT" sz="1600" b="0" i="0" u="none" strike="noStrike" baseline="0" dirty="0">
                <a:latin typeface="+mj-lt"/>
              </a:rPr>
              <a:t>Il premio di cui al presente avviso pubblico è alternativo e non cumulabile con altri premi di primo insediamento per interventi attivati ai sensi dell’art. 75 del Reg. (UE) n. 2115/2021.</a:t>
            </a:r>
          </a:p>
          <a:p>
            <a:pPr algn="just"/>
            <a:r>
              <a:rPr lang="it-IT" sz="1600" b="0" i="0" u="none" strike="noStrike" baseline="0" dirty="0">
                <a:latin typeface="+mj-lt"/>
              </a:rPr>
              <a:t>Le operazioni finanziate con i fondi stanziati con il presente Avviso in relazione all’intervento SRD01possono ricevere un sostegno attraverso regimi di aiuto nazionali (statali o regionali) o altre sovvenzioni pubbliche, compresi i crediti di imposta, nella misura </a:t>
            </a:r>
            <a:r>
              <a:rPr lang="it-IT" sz="1600" b="1" i="0" u="none" strike="noStrike" baseline="0" dirty="0">
                <a:latin typeface="+mj-lt"/>
              </a:rPr>
              <a:t>massima del 30%, </a:t>
            </a:r>
            <a:r>
              <a:rPr lang="it-IT" sz="1600" b="0" i="0" u="none" strike="noStrike" baseline="0" dirty="0">
                <a:latin typeface="+mj-lt"/>
              </a:rPr>
              <a:t>calcolato su ogni singolo investimento/fattura, in quanto l’intensità massima di aiuto ammissibile, secondo quanto disposto dall’art. 73 paragrafo 4 lettera a) del Reg. UE n. 2021/2015 e dall’art. 6, paragrafo 1- lettera g è </a:t>
            </a:r>
            <a:r>
              <a:rPr lang="it-IT" sz="1600" b="1" i="0" u="none" strike="noStrike" baseline="0" dirty="0">
                <a:latin typeface="+mj-lt"/>
              </a:rPr>
              <a:t>pari all’80%.</a:t>
            </a:r>
            <a:endParaRPr lang="it-IT" sz="1600" b="1" dirty="0">
              <a:latin typeface="+mj-lt"/>
            </a:endParaRPr>
          </a:p>
        </p:txBody>
      </p:sp>
      <p:sp>
        <p:nvSpPr>
          <p:cNvPr id="4" name="Segnaposto numero diapositiva 3">
            <a:extLst>
              <a:ext uri="{FF2B5EF4-FFF2-40B4-BE49-F238E27FC236}">
                <a16:creationId xmlns:a16="http://schemas.microsoft.com/office/drawing/2014/main" id="{6531B99B-0569-02D1-D706-6B52E0755177}"/>
              </a:ext>
            </a:extLst>
          </p:cNvPr>
          <p:cNvSpPr>
            <a:spLocks noGrp="1"/>
          </p:cNvSpPr>
          <p:nvPr>
            <p:ph type="sldNum" sz="quarter" idx="12"/>
          </p:nvPr>
        </p:nvSpPr>
        <p:spPr/>
        <p:txBody>
          <a:bodyPr/>
          <a:lstStyle/>
          <a:p>
            <a:fld id="{133D7C2E-2AA3-4174-9973-3A037181004D}" type="slidenum">
              <a:rPr lang="it-IT" smtClean="0">
                <a:solidFill>
                  <a:srgbClr val="90C226"/>
                </a:solidFill>
              </a:rPr>
              <a:pPr/>
              <a:t>9</a:t>
            </a:fld>
            <a:endParaRPr lang="it-IT">
              <a:solidFill>
                <a:srgbClr val="90C226"/>
              </a:solidFill>
            </a:endParaRPr>
          </a:p>
        </p:txBody>
      </p:sp>
    </p:spTree>
    <p:extLst>
      <p:ext uri="{BB962C8B-B14F-4D97-AF65-F5344CB8AC3E}">
        <p14:creationId xmlns:p14="http://schemas.microsoft.com/office/powerpoint/2010/main" val="631754706"/>
      </p:ext>
    </p:extLst>
  </p:cSld>
  <p:clrMapOvr>
    <a:masterClrMapping/>
  </p:clrMapOvr>
</p:sld>
</file>

<file path=ppt/theme/theme1.xml><?xml version="1.0" encoding="utf-8"?>
<a:theme xmlns:a="http://schemas.openxmlformats.org/drawingml/2006/main" name="7_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2473</TotalTime>
  <Words>3782</Words>
  <Application>Microsoft Office PowerPoint</Application>
  <PresentationFormat>Widescreen</PresentationFormat>
  <Paragraphs>295</Paragraphs>
  <Slides>38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38</vt:i4>
      </vt:variant>
    </vt:vector>
  </HeadingPairs>
  <TitlesOfParts>
    <vt:vector size="46" baseType="lpstr">
      <vt:lpstr>Arial</vt:lpstr>
      <vt:lpstr>ArialMT</vt:lpstr>
      <vt:lpstr>Calibri</vt:lpstr>
      <vt:lpstr>Kollektif Bold</vt:lpstr>
      <vt:lpstr>Times New Roman</vt:lpstr>
      <vt:lpstr>Trebuchet MS</vt:lpstr>
      <vt:lpstr>Wingdings 3</vt:lpstr>
      <vt:lpstr>7_Sfaccettatura</vt:lpstr>
      <vt:lpstr>Presentazione standard di PowerPoint</vt:lpstr>
      <vt:lpstr>.</vt:lpstr>
      <vt:lpstr>SRE01 «Insediamento dei giovani agricoltori» SRD01 «Investimenti produttivi agricoli per la competitività delle aziende agricole»</vt:lpstr>
      <vt:lpstr>SRE01 «Insediamento dei giovani agricoltori» SRD01 «Investimenti produttivi agricoli per la competitività delle aziende agricole»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SRE01 «Insediamento dei giovani agricoltori» SRD01 «Investimenti produttivi agricoli per la competitività delle aziende</vt:lpstr>
      <vt:lpstr>I NOSTRI NUMERI RIFERITI AL BANDO PACCHETTO GIOVANI 2024 RAVENNA </vt:lpstr>
      <vt:lpstr>SRD01_FRUTTETI RESILIENTI</vt:lpstr>
      <vt:lpstr>SRD01_FRUTTETI RESILENTI</vt:lpstr>
      <vt:lpstr>SRD01_FRUTTETI RESILIENTI</vt:lpstr>
      <vt:lpstr>SRD01_FRUTTETI RESILIENTI</vt:lpstr>
      <vt:lpstr>SRD01_FRUTTETI RESILIENTI</vt:lpstr>
      <vt:lpstr>SRD01_FRUTTETI RESILIENTI</vt:lpstr>
      <vt:lpstr>SRD01_FRUTTETI RESILIENTI</vt:lpstr>
      <vt:lpstr>SRD01_FRUTTETI RESILIENTI</vt:lpstr>
      <vt:lpstr>SRD01_FRUTTETI RESILIENTI</vt:lpstr>
      <vt:lpstr>SRD01_FRUTTETI RESILIENTI</vt:lpstr>
      <vt:lpstr>SRD01_FRUTTETI RESILIENTI</vt:lpstr>
      <vt:lpstr>SRD01_FRUTTETI RESILIENTI</vt:lpstr>
      <vt:lpstr>SRD06 - AZ. 1 - GELO </vt:lpstr>
      <vt:lpstr>SRD06 - AZ. 1 - GELO</vt:lpstr>
      <vt:lpstr>SRD06 - AZ. 1 - GELO</vt:lpstr>
      <vt:lpstr>SRD06 - AZ. 1 - GELO</vt:lpstr>
      <vt:lpstr>SRD06 - AZ. 1 - GELO</vt:lpstr>
      <vt:lpstr>SRD06 - AZ. 1 - GELO</vt:lpstr>
      <vt:lpstr>SRD06 - AZ. 1 - GELO</vt:lpstr>
      <vt:lpstr>SRD06 - AZ. 1 - GELO</vt:lpstr>
      <vt:lpstr>INOSTRI NUMERI RIFERITI  AL BANDO 2024 SRD06_1GELO RAVENNA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 per gli interventi per la filiera olivicola</dc:title>
  <dc:creator>CAA - Renato Bertocci</dc:creator>
  <cp:lastModifiedBy>Ravenna - Andrea Conti</cp:lastModifiedBy>
  <cp:revision>259</cp:revision>
  <cp:lastPrinted>2025-03-24T12:03:01Z</cp:lastPrinted>
  <dcterms:created xsi:type="dcterms:W3CDTF">2023-08-13T09:19:47Z</dcterms:created>
  <dcterms:modified xsi:type="dcterms:W3CDTF">2025-04-01T11:17:36Z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Microsoft® PowerPoint® 2013</vt:lpwstr>
  </property>
  <property fmtid="{D5CDD505-2E9C-101B-9397-08002B2CF9AE}" pid="4" name="LastSaved">
    <vt:filetime>2023-08-13T00:00:00Z</vt:filetime>
  </property>
</Properties>
</file>